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256" r:id="rId2"/>
    <p:sldId id="263" r:id="rId3"/>
    <p:sldId id="260" r:id="rId4"/>
    <p:sldId id="261" r:id="rId5"/>
    <p:sldId id="262" r:id="rId6"/>
    <p:sldId id="257" r:id="rId7"/>
    <p:sldId id="265" r:id="rId8"/>
    <p:sldId id="266" r:id="rId9"/>
    <p:sldId id="264" r:id="rId10"/>
    <p:sldId id="267" r:id="rId11"/>
    <p:sldId id="268" r:id="rId12"/>
    <p:sldId id="269" r:id="rId13"/>
    <p:sldId id="270" r:id="rId14"/>
    <p:sldId id="271" r:id="rId15"/>
    <p:sldId id="272" r:id="rId16"/>
    <p:sldId id="273" r:id="rId17"/>
    <p:sldId id="274" r:id="rId18"/>
    <p:sldId id="275" r:id="rId19"/>
    <p:sldId id="276" r:id="rId20"/>
    <p:sldId id="278" r:id="rId21"/>
    <p:sldId id="279" r:id="rId22"/>
    <p:sldId id="303" r:id="rId23"/>
    <p:sldId id="305" r:id="rId24"/>
    <p:sldId id="306" r:id="rId25"/>
    <p:sldId id="293" r:id="rId26"/>
    <p:sldId id="294" r:id="rId27"/>
    <p:sldId id="295" r:id="rId28"/>
    <p:sldId id="291" r:id="rId29"/>
    <p:sldId id="301" r:id="rId30"/>
    <p:sldId id="300" r:id="rId31"/>
    <p:sldId id="280" r:id="rId32"/>
    <p:sldId id="281" r:id="rId33"/>
    <p:sldId id="282" r:id="rId34"/>
    <p:sldId id="307" r:id="rId35"/>
    <p:sldId id="308" r:id="rId36"/>
    <p:sldId id="299" r:id="rId37"/>
    <p:sldId id="302" r:id="rId38"/>
    <p:sldId id="296" r:id="rId39"/>
    <p:sldId id="310" r:id="rId40"/>
    <p:sldId id="311" r:id="rId41"/>
    <p:sldId id="312" r:id="rId42"/>
    <p:sldId id="309" r:id="rId43"/>
    <p:sldId id="297" r:id="rId44"/>
    <p:sldId id="298" r:id="rId45"/>
    <p:sldId id="277" r:id="rId46"/>
    <p:sldId id="286" r:id="rId47"/>
    <p:sldId id="314"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7132"/>
    <a:srgbClr val="EE92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0" d="100"/>
          <a:sy n="90" d="100"/>
        </p:scale>
        <p:origin x="355"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3215CA-50A0-4EB8-8A38-8117BE0106A3}" type="datetimeFigureOut">
              <a:rPr lang="en-US" smtClean="0"/>
              <a:t>4/28/2025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5A0589-09C9-493D-B847-2D6B2BCD9324}" type="slidenum">
              <a:rPr lang="en-US" smtClean="0"/>
              <a:t>‹#›</a:t>
            </a:fld>
            <a:endParaRPr lang="en-US"/>
          </a:p>
        </p:txBody>
      </p:sp>
    </p:spTree>
    <p:extLst>
      <p:ext uri="{BB962C8B-B14F-4D97-AF65-F5344CB8AC3E}">
        <p14:creationId xmlns:p14="http://schemas.microsoft.com/office/powerpoint/2010/main" val="1498541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CB98E-388D-CECD-2A70-49CEB407B7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793A12-9CD7-092F-9794-2E448FA510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42654B-4EF9-149E-B4BD-DB9C8F1E2714}"/>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5" name="Footer Placeholder 4">
            <a:extLst>
              <a:ext uri="{FF2B5EF4-FFF2-40B4-BE49-F238E27FC236}">
                <a16:creationId xmlns:a16="http://schemas.microsoft.com/office/drawing/2014/main" id="{01AC02DA-9446-88CB-6833-4D34C17508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ED015C-56D9-503E-7A25-E8AE853122F4}"/>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27870175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A8589-2AA1-BA1C-77EA-2B1A5113EE6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21AACC3-C413-BD85-70D4-2733269EE5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BD48CF-A5C2-8C82-3C0B-1E012E07A245}"/>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5" name="Footer Placeholder 4">
            <a:extLst>
              <a:ext uri="{FF2B5EF4-FFF2-40B4-BE49-F238E27FC236}">
                <a16:creationId xmlns:a16="http://schemas.microsoft.com/office/drawing/2014/main" id="{4020ED32-1FF6-4EDC-C9C5-E60079ADF2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53C8A-C1BB-51EB-E9B0-4C15D0F99100}"/>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3331057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5DAFA2-A334-B83B-2994-CF580DA066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B810FD0-F88E-90F1-CFCE-C43B3548CC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E321FB-7F19-C96B-8598-955A1A4256C8}"/>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5" name="Footer Placeholder 4">
            <a:extLst>
              <a:ext uri="{FF2B5EF4-FFF2-40B4-BE49-F238E27FC236}">
                <a16:creationId xmlns:a16="http://schemas.microsoft.com/office/drawing/2014/main" id="{D9EEF546-8E62-5CEB-B9F2-961D8ACF73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E70DA1-D69F-5471-7DF9-DF3583D9661A}"/>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197782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0AC78-B405-75F2-E0D4-6A7864816D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2F7F8F-058F-7CCC-3F62-429988F0D2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81AC6B-69E5-D397-D167-0F9EA74DB4C4}"/>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5" name="Footer Placeholder 4">
            <a:extLst>
              <a:ext uri="{FF2B5EF4-FFF2-40B4-BE49-F238E27FC236}">
                <a16:creationId xmlns:a16="http://schemas.microsoft.com/office/drawing/2014/main" id="{3DA6BEBB-7ACF-23E6-1339-EC33F356C4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693EC-FFD9-E78D-452B-E7C219441DC2}"/>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143510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F8AA8-1FBB-EF28-DE0F-6404853936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AA56C9-2819-691D-393D-3B805303B78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E5DE4B-D10A-2D79-9CEB-901ED2FE62E9}"/>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5" name="Footer Placeholder 4">
            <a:extLst>
              <a:ext uri="{FF2B5EF4-FFF2-40B4-BE49-F238E27FC236}">
                <a16:creationId xmlns:a16="http://schemas.microsoft.com/office/drawing/2014/main" id="{E1758610-4087-8DC8-2A37-99B786EF98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1077A1-322D-3297-BF94-F27C10D16F9C}"/>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3153836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C2D71-EC32-5CE2-3112-49301661BB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F1FAB7-BA5B-05DE-F573-97F28747534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1C332B-D8F4-0C6D-25A6-72BD2227A7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53CFB6-A55F-9207-7AFE-29C29599F323}"/>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6" name="Footer Placeholder 5">
            <a:extLst>
              <a:ext uri="{FF2B5EF4-FFF2-40B4-BE49-F238E27FC236}">
                <a16:creationId xmlns:a16="http://schemas.microsoft.com/office/drawing/2014/main" id="{F66ADA2A-DB7A-8928-A5B8-5C45232D26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D22C73-31BE-BB3F-8E81-E599650B6306}"/>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2017769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EBF0D-70F7-397B-4A65-AD6BE9EEF9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D5A468D-F9FA-EEF2-B82A-97AFF47F5F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924C0F-DB05-4C69-363D-1C20BFB6B2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8773B5-57E6-D2DB-FAF0-4AE756DE86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4B8A0B5-EB0B-4387-1EF1-F91EFF53DF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29E090-E80A-E195-A2CF-A05BDCB2D3C0}"/>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8" name="Footer Placeholder 7">
            <a:extLst>
              <a:ext uri="{FF2B5EF4-FFF2-40B4-BE49-F238E27FC236}">
                <a16:creationId xmlns:a16="http://schemas.microsoft.com/office/drawing/2014/main" id="{6B24D358-486C-3131-54FF-F5F81119CBB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AB545A-D2C2-C962-410D-1C201BD4ECFD}"/>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2705314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FAD10-1024-6C19-27AA-3A776F9499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EDE516-5984-C3FB-D1C6-B705C5DA80A6}"/>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4" name="Footer Placeholder 3">
            <a:extLst>
              <a:ext uri="{FF2B5EF4-FFF2-40B4-BE49-F238E27FC236}">
                <a16:creationId xmlns:a16="http://schemas.microsoft.com/office/drawing/2014/main" id="{DCE254C7-60C0-8E2C-7B7A-9647DBB8B0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279D585-5107-BFCB-5CF4-8525E11F1893}"/>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99583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97B73D-CDA0-BAEC-4E85-3E5A9370CE0F}"/>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3" name="Footer Placeholder 2">
            <a:extLst>
              <a:ext uri="{FF2B5EF4-FFF2-40B4-BE49-F238E27FC236}">
                <a16:creationId xmlns:a16="http://schemas.microsoft.com/office/drawing/2014/main" id="{F18CA07E-E82C-35C7-D895-A798200E67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C4E232-BFBA-63AF-2208-3A30752ACFE4}"/>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516974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0EE5C-4614-9A4B-E5EE-977AB12BBB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D2F8B4-1CEC-55E0-E694-0F09B0E7DD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56A452-D587-9B18-4079-B07884FA33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F0321A-B1FA-DAC8-3CBF-9A6434A560F8}"/>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6" name="Footer Placeholder 5">
            <a:extLst>
              <a:ext uri="{FF2B5EF4-FFF2-40B4-BE49-F238E27FC236}">
                <a16:creationId xmlns:a16="http://schemas.microsoft.com/office/drawing/2014/main" id="{0F8AB5A7-7346-2C83-9DF0-C6ED266CD4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C10D6-1BD2-6B2F-9E24-87B99B773B20}"/>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3702429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EFA01-A3F2-897A-F17C-11EFB42D97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3B5570-D2E3-8D35-3FC0-84F7E41962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DEE217-8EEE-0360-1970-DF3B2F44C9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D7A53F-61F5-30A1-4F69-182C73C3FCC8}"/>
              </a:ext>
            </a:extLst>
          </p:cNvPr>
          <p:cNvSpPr>
            <a:spLocks noGrp="1"/>
          </p:cNvSpPr>
          <p:nvPr>
            <p:ph type="dt" sz="half" idx="10"/>
          </p:nvPr>
        </p:nvSpPr>
        <p:spPr/>
        <p:txBody>
          <a:bodyPr/>
          <a:lstStyle/>
          <a:p>
            <a:fld id="{8B75D4B1-D2A7-4379-BBAA-93C5B8237176}" type="datetimeFigureOut">
              <a:rPr lang="en-US" smtClean="0"/>
              <a:t>4/28/2025</a:t>
            </a:fld>
            <a:endParaRPr lang="en-US"/>
          </a:p>
        </p:txBody>
      </p:sp>
      <p:sp>
        <p:nvSpPr>
          <p:cNvPr id="6" name="Footer Placeholder 5">
            <a:extLst>
              <a:ext uri="{FF2B5EF4-FFF2-40B4-BE49-F238E27FC236}">
                <a16:creationId xmlns:a16="http://schemas.microsoft.com/office/drawing/2014/main" id="{C7362111-FE85-38DD-667E-4D708BC76F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D0DD17-B8F2-9E16-2193-9D2CDF47643D}"/>
              </a:ext>
            </a:extLst>
          </p:cNvPr>
          <p:cNvSpPr>
            <a:spLocks noGrp="1"/>
          </p:cNvSpPr>
          <p:nvPr>
            <p:ph type="sldNum" sz="quarter" idx="12"/>
          </p:nvPr>
        </p:nvSpPr>
        <p:spPr/>
        <p:txBody>
          <a:bodyPr/>
          <a:lstStyle/>
          <a:p>
            <a:fld id="{0CC0FFF0-A81C-4D9F-BF3F-4F11896ED56E}" type="slidenum">
              <a:rPr lang="en-US" smtClean="0"/>
              <a:t>‹#›</a:t>
            </a:fld>
            <a:endParaRPr lang="en-US"/>
          </a:p>
        </p:txBody>
      </p:sp>
    </p:spTree>
    <p:extLst>
      <p:ext uri="{BB962C8B-B14F-4D97-AF65-F5344CB8AC3E}">
        <p14:creationId xmlns:p14="http://schemas.microsoft.com/office/powerpoint/2010/main" val="685248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AC14AD-E7FF-434E-5FA7-704B7D4A9D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D2215B-AF8C-36E2-5128-E3747281F6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56E90D-B452-A098-8624-DC9E7F170D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B75D4B1-D2A7-4379-BBAA-93C5B8237176}" type="datetimeFigureOut">
              <a:rPr lang="en-US" smtClean="0"/>
              <a:t>4/28/2025</a:t>
            </a:fld>
            <a:endParaRPr lang="en-US"/>
          </a:p>
        </p:txBody>
      </p:sp>
      <p:sp>
        <p:nvSpPr>
          <p:cNvPr id="5" name="Footer Placeholder 4">
            <a:extLst>
              <a:ext uri="{FF2B5EF4-FFF2-40B4-BE49-F238E27FC236}">
                <a16:creationId xmlns:a16="http://schemas.microsoft.com/office/drawing/2014/main" id="{E148215F-4E2F-ECAF-EFB0-2594529480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2A583CA-40E2-B72C-A0A2-A7548C1F1B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CC0FFF0-A81C-4D9F-BF3F-4F11896ED56E}" type="slidenum">
              <a:rPr lang="en-US" smtClean="0"/>
              <a:t>‹#›</a:t>
            </a:fld>
            <a:endParaRPr lang="en-US"/>
          </a:p>
        </p:txBody>
      </p:sp>
    </p:spTree>
    <p:extLst>
      <p:ext uri="{BB962C8B-B14F-4D97-AF65-F5344CB8AC3E}">
        <p14:creationId xmlns:p14="http://schemas.microsoft.com/office/powerpoint/2010/main" val="3246959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hyperlink" Target="https://benchling.com/"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doi.org/10.1101/2022.04.22.489157" TargetMode="External"/><Relationship Id="rId2" Type="http://schemas.openxmlformats.org/officeDocument/2006/relationships/hyperlink" Target="https://doi.org/10.1021/acssynbio.7b00399"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4C93F-FB16-B73B-2074-16E527A8D87C}"/>
              </a:ext>
            </a:extLst>
          </p:cNvPr>
          <p:cNvSpPr>
            <a:spLocks noGrp="1"/>
          </p:cNvSpPr>
          <p:nvPr>
            <p:ph type="ctrTitle"/>
          </p:nvPr>
        </p:nvSpPr>
        <p:spPr/>
        <p:txBody>
          <a:bodyPr/>
          <a:lstStyle/>
          <a:p>
            <a:r>
              <a:rPr lang="en-US" b="1" dirty="0" err="1"/>
              <a:t>iGEM</a:t>
            </a:r>
            <a:r>
              <a:rPr lang="en-US" b="1" dirty="0"/>
              <a:t> Bee Gut Microbiome Report</a:t>
            </a:r>
          </a:p>
        </p:txBody>
      </p:sp>
    </p:spTree>
    <p:extLst>
      <p:ext uri="{BB962C8B-B14F-4D97-AF65-F5344CB8AC3E}">
        <p14:creationId xmlns:p14="http://schemas.microsoft.com/office/powerpoint/2010/main" val="4305143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C7E40C-34B1-C37E-F3ED-F5074946E8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676D48-64A7-36B6-2733-B9A9352ACCB1}"/>
              </a:ext>
            </a:extLst>
          </p:cNvPr>
          <p:cNvSpPr>
            <a:spLocks noGrp="1"/>
          </p:cNvSpPr>
          <p:nvPr>
            <p:ph type="title"/>
          </p:nvPr>
        </p:nvSpPr>
        <p:spPr/>
        <p:txBody>
          <a:bodyPr/>
          <a:lstStyle/>
          <a:p>
            <a:r>
              <a:rPr lang="en-US" b="1" dirty="0"/>
              <a:t>Vectors for </a:t>
            </a:r>
            <a:r>
              <a:rPr lang="en-US" b="1" i="1" dirty="0" err="1"/>
              <a:t>S.alvi</a:t>
            </a:r>
            <a:endParaRPr lang="en-US" b="1" i="1" dirty="0"/>
          </a:p>
        </p:txBody>
      </p:sp>
      <p:pic>
        <p:nvPicPr>
          <p:cNvPr id="6" name="Picture 5">
            <a:extLst>
              <a:ext uri="{FF2B5EF4-FFF2-40B4-BE49-F238E27FC236}">
                <a16:creationId xmlns:a16="http://schemas.microsoft.com/office/drawing/2014/main" id="{98B3F363-85BA-C8AF-CC05-62FEC605FFBB}"/>
              </a:ext>
            </a:extLst>
          </p:cNvPr>
          <p:cNvPicPr>
            <a:picLocks noChangeAspect="1"/>
          </p:cNvPicPr>
          <p:nvPr/>
        </p:nvPicPr>
        <p:blipFill>
          <a:blip r:embed="rId2"/>
          <a:stretch>
            <a:fillRect/>
          </a:stretch>
        </p:blipFill>
        <p:spPr>
          <a:xfrm>
            <a:off x="844550" y="1589422"/>
            <a:ext cx="9080500" cy="1522516"/>
          </a:xfrm>
          <a:prstGeom prst="rect">
            <a:avLst/>
          </a:prstGeom>
        </p:spPr>
      </p:pic>
      <p:sp>
        <p:nvSpPr>
          <p:cNvPr id="8" name="TextBox 7">
            <a:extLst>
              <a:ext uri="{FF2B5EF4-FFF2-40B4-BE49-F238E27FC236}">
                <a16:creationId xmlns:a16="http://schemas.microsoft.com/office/drawing/2014/main" id="{9006E851-4590-D7D8-66D2-2906A23094E3}"/>
              </a:ext>
            </a:extLst>
          </p:cNvPr>
          <p:cNvSpPr txBox="1"/>
          <p:nvPr/>
        </p:nvSpPr>
        <p:spPr>
          <a:xfrm>
            <a:off x="844550" y="4682791"/>
            <a:ext cx="6096000" cy="369332"/>
          </a:xfrm>
          <a:prstGeom prst="rect">
            <a:avLst/>
          </a:prstGeom>
          <a:noFill/>
        </p:spPr>
        <p:txBody>
          <a:bodyPr wrap="square">
            <a:spAutoFit/>
          </a:bodyPr>
          <a:lstStyle/>
          <a:p>
            <a:r>
              <a:rPr lang="en-US" dirty="0"/>
              <a:t>DOI: 10.1021/acssynbio.7b00399</a:t>
            </a:r>
          </a:p>
        </p:txBody>
      </p:sp>
    </p:spTree>
    <p:extLst>
      <p:ext uri="{BB962C8B-B14F-4D97-AF65-F5344CB8AC3E}">
        <p14:creationId xmlns:p14="http://schemas.microsoft.com/office/powerpoint/2010/main" val="1958392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C3D27-D2DE-43E9-C71B-43D62F76D0B9}"/>
              </a:ext>
            </a:extLst>
          </p:cNvPr>
          <p:cNvSpPr>
            <a:spLocks noGrp="1"/>
          </p:cNvSpPr>
          <p:nvPr>
            <p:ph type="title"/>
          </p:nvPr>
        </p:nvSpPr>
        <p:spPr>
          <a:xfrm>
            <a:off x="838200" y="18255"/>
            <a:ext cx="10515600" cy="1325563"/>
          </a:xfrm>
        </p:spPr>
        <p:txBody>
          <a:bodyPr/>
          <a:lstStyle/>
          <a:p>
            <a:r>
              <a:rPr lang="en-US" b="1" dirty="0"/>
              <a:t>Limitation until now</a:t>
            </a:r>
          </a:p>
        </p:txBody>
      </p:sp>
      <p:sp>
        <p:nvSpPr>
          <p:cNvPr id="3" name="Content Placeholder 2">
            <a:extLst>
              <a:ext uri="{FF2B5EF4-FFF2-40B4-BE49-F238E27FC236}">
                <a16:creationId xmlns:a16="http://schemas.microsoft.com/office/drawing/2014/main" id="{81D787AD-53C9-932D-2CDD-AE37A26AAAB8}"/>
              </a:ext>
            </a:extLst>
          </p:cNvPr>
          <p:cNvSpPr>
            <a:spLocks noGrp="1"/>
          </p:cNvSpPr>
          <p:nvPr>
            <p:ph idx="1"/>
          </p:nvPr>
        </p:nvSpPr>
        <p:spPr>
          <a:xfrm>
            <a:off x="838200" y="4552244"/>
            <a:ext cx="10515600" cy="1985962"/>
          </a:xfrm>
        </p:spPr>
        <p:txBody>
          <a:bodyPr>
            <a:normAutofit fontScale="92500" lnSpcReduction="10000"/>
          </a:bodyPr>
          <a:lstStyle/>
          <a:p>
            <a:pPr marL="0" indent="0">
              <a:buNone/>
            </a:pPr>
            <a:r>
              <a:rPr lang="en-US" sz="2000" dirty="0"/>
              <a:t>One approach to genetically modifying a microbiome is to introduce genetically engineered versions of platform organisms. However, even model bacteria that perform reliably under laboratory conditions often fail to survive, proliferate, or persist when introduced into natural microbial communities. </a:t>
            </a:r>
          </a:p>
          <a:p>
            <a:pPr marL="0" indent="0">
              <a:buNone/>
            </a:pPr>
            <a:r>
              <a:rPr lang="en-US" sz="2000" dirty="0"/>
              <a:t>A promising alternative is to engineer bacteria that naturally inhabit these environments. However, aside from random transposon mutagenesis in </a:t>
            </a:r>
            <a:r>
              <a:rPr lang="en-US" sz="2000" i="1" dirty="0"/>
              <a:t>S. </a:t>
            </a:r>
            <a:r>
              <a:rPr lang="en-US" sz="2000" i="1" dirty="0" err="1"/>
              <a:t>alvi</a:t>
            </a:r>
            <a:r>
              <a:rPr lang="en-US" sz="2000" dirty="0"/>
              <a:t>, no genetic tools have been reported for these species.</a:t>
            </a:r>
          </a:p>
        </p:txBody>
      </p:sp>
      <p:pic>
        <p:nvPicPr>
          <p:cNvPr id="8194" name="Picture 2" descr="Snodgrassella alvi wkB2 | Type strain | DSM 104735, ATCC BAA-2449, NCIMB  14803, NRRL B-59751 | BacDiveID:132915">
            <a:extLst>
              <a:ext uri="{FF2B5EF4-FFF2-40B4-BE49-F238E27FC236}">
                <a16:creationId xmlns:a16="http://schemas.microsoft.com/office/drawing/2014/main" id="{F71C5816-1D9C-42FE-F811-7D786DD43F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238251"/>
            <a:ext cx="4159250" cy="3116192"/>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20741EF2-7222-8620-61A9-D86CAFBE5FC2}"/>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39190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EF4F3-2F0F-9D64-C051-9BBFF84AA29D}"/>
              </a:ext>
            </a:extLst>
          </p:cNvPr>
          <p:cNvSpPr>
            <a:spLocks noGrp="1"/>
          </p:cNvSpPr>
          <p:nvPr>
            <p:ph type="title"/>
          </p:nvPr>
        </p:nvSpPr>
        <p:spPr>
          <a:xfrm>
            <a:off x="838200" y="18255"/>
            <a:ext cx="10515600" cy="1325563"/>
          </a:xfrm>
        </p:spPr>
        <p:txBody>
          <a:bodyPr/>
          <a:lstStyle/>
          <a:p>
            <a:r>
              <a:rPr lang="en-US" b="1" dirty="0"/>
              <a:t>BTK</a:t>
            </a:r>
          </a:p>
        </p:txBody>
      </p:sp>
      <p:sp>
        <p:nvSpPr>
          <p:cNvPr id="3" name="Content Placeholder 2">
            <a:extLst>
              <a:ext uri="{FF2B5EF4-FFF2-40B4-BE49-F238E27FC236}">
                <a16:creationId xmlns:a16="http://schemas.microsoft.com/office/drawing/2014/main" id="{9CDAA667-48FF-5939-50B5-AFE449E7748B}"/>
              </a:ext>
            </a:extLst>
          </p:cNvPr>
          <p:cNvSpPr>
            <a:spLocks noGrp="1"/>
          </p:cNvSpPr>
          <p:nvPr>
            <p:ph idx="1"/>
          </p:nvPr>
        </p:nvSpPr>
        <p:spPr>
          <a:xfrm>
            <a:off x="6253309" y="2407924"/>
            <a:ext cx="4406900" cy="2774157"/>
          </a:xfrm>
        </p:spPr>
        <p:txBody>
          <a:bodyPr>
            <a:normAutofit/>
          </a:bodyPr>
          <a:lstStyle/>
          <a:p>
            <a:pPr marL="0" indent="0">
              <a:buNone/>
            </a:pPr>
            <a:r>
              <a:rPr lang="en-US" sz="1600" dirty="0"/>
              <a:t>A plasmid toolkit that combines a broad-host-range (BHR) replicon with a modular set of genetic parts.</a:t>
            </a:r>
          </a:p>
          <a:p>
            <a:pPr marL="0" indent="0">
              <a:buNone/>
            </a:pPr>
            <a:r>
              <a:rPr lang="en-US" sz="1600" dirty="0"/>
              <a:t>Plasmids constructed using this Bee Microbiome Toolkit (BTK) function stably across multiple species of Proteobacteria found in the Bee Gut Microbiome, including </a:t>
            </a:r>
            <a:r>
              <a:rPr lang="en-US" sz="1600" i="1" dirty="0" err="1"/>
              <a:t>S.alvi</a:t>
            </a:r>
            <a:r>
              <a:rPr lang="en-US" sz="1600" dirty="0"/>
              <a:t>. </a:t>
            </a:r>
          </a:p>
          <a:p>
            <a:pPr marL="0" indent="0">
              <a:buNone/>
            </a:pPr>
            <a:r>
              <a:rPr lang="en-US" sz="1600" dirty="0"/>
              <a:t>BTK can be used to express heterologous genes from bacterial chromosomes or to repress or disrupt native genes.</a:t>
            </a:r>
          </a:p>
        </p:txBody>
      </p:sp>
      <p:pic>
        <p:nvPicPr>
          <p:cNvPr id="9218" name="Picture 2" descr="258167_map">
            <a:extLst>
              <a:ext uri="{FF2B5EF4-FFF2-40B4-BE49-F238E27FC236}">
                <a16:creationId xmlns:a16="http://schemas.microsoft.com/office/drawing/2014/main" id="{5B3083D3-7FFD-C382-93E7-1C3068D803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619250"/>
            <a:ext cx="4465493" cy="3942557"/>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C4963C1E-8057-C259-5216-131FBAE02B92}"/>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99081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537FD-4398-1773-5E45-D2C4490DDA4E}"/>
              </a:ext>
            </a:extLst>
          </p:cNvPr>
          <p:cNvSpPr>
            <a:spLocks noGrp="1"/>
          </p:cNvSpPr>
          <p:nvPr>
            <p:ph type="title"/>
          </p:nvPr>
        </p:nvSpPr>
        <p:spPr>
          <a:xfrm>
            <a:off x="838200" y="18255"/>
            <a:ext cx="10515600" cy="1325563"/>
          </a:xfrm>
        </p:spPr>
        <p:txBody>
          <a:bodyPr/>
          <a:lstStyle/>
          <a:p>
            <a:r>
              <a:rPr lang="en-US" b="1" dirty="0"/>
              <a:t>Design of the Bee Microbiome Toolkit (BTK)</a:t>
            </a:r>
          </a:p>
        </p:txBody>
      </p:sp>
      <p:sp>
        <p:nvSpPr>
          <p:cNvPr id="3" name="Content Placeholder 2">
            <a:extLst>
              <a:ext uri="{FF2B5EF4-FFF2-40B4-BE49-F238E27FC236}">
                <a16:creationId xmlns:a16="http://schemas.microsoft.com/office/drawing/2014/main" id="{624F845D-2460-FE58-BCEA-849AC2DA83CA}"/>
              </a:ext>
            </a:extLst>
          </p:cNvPr>
          <p:cNvSpPr>
            <a:spLocks noGrp="1"/>
          </p:cNvSpPr>
          <p:nvPr>
            <p:ph idx="1"/>
          </p:nvPr>
        </p:nvSpPr>
        <p:spPr>
          <a:xfrm>
            <a:off x="838200" y="4203700"/>
            <a:ext cx="5568950" cy="1767681"/>
          </a:xfrm>
        </p:spPr>
        <p:txBody>
          <a:bodyPr>
            <a:normAutofit/>
          </a:bodyPr>
          <a:lstStyle/>
          <a:p>
            <a:pPr marL="0" indent="0">
              <a:buNone/>
            </a:pPr>
            <a:r>
              <a:rPr lang="en-US" sz="1600" dirty="0"/>
              <a:t>The BTK is designed based on a plasmid containing the RSF1010 origin, which is known for its extremely broad host range. BTK provides a genetic parts toolkit that enables hierarchical and combinatorial assembly of modular genetic elements on an RSF1010-derived backbone.</a:t>
            </a:r>
          </a:p>
        </p:txBody>
      </p:sp>
      <p:sp>
        <p:nvSpPr>
          <p:cNvPr id="5" name="TextBox 4">
            <a:extLst>
              <a:ext uri="{FF2B5EF4-FFF2-40B4-BE49-F238E27FC236}">
                <a16:creationId xmlns:a16="http://schemas.microsoft.com/office/drawing/2014/main" id="{9BD4D4AA-83EA-8C0A-B38F-F3D31FF6F98F}"/>
              </a:ext>
            </a:extLst>
          </p:cNvPr>
          <p:cNvSpPr txBox="1"/>
          <p:nvPr/>
        </p:nvSpPr>
        <p:spPr>
          <a:xfrm>
            <a:off x="7069871" y="1490336"/>
            <a:ext cx="4279900" cy="2554545"/>
          </a:xfrm>
          <a:prstGeom prst="rect">
            <a:avLst/>
          </a:prstGeom>
          <a:noFill/>
        </p:spPr>
        <p:txBody>
          <a:bodyPr wrap="square">
            <a:spAutoFit/>
          </a:bodyPr>
          <a:lstStyle/>
          <a:p>
            <a:pPr marL="0" indent="0">
              <a:buNone/>
            </a:pPr>
            <a:r>
              <a:rPr lang="en-US" sz="1600" dirty="0"/>
              <a:t>The parts in BTK are compatible with the Golden Gate cloning method used in the Yeast Toolkit (YTK) and require connector parts from YTK for assembly. BTK parts are categorized into eight types based on the specific overhangs generated by type IIS restriction enzymes. By assembling a complete set of parts numbered 1 through 8, a final plasmid can be constructed in a single BsaI Golden Gate reaction.</a:t>
            </a:r>
          </a:p>
        </p:txBody>
      </p:sp>
      <p:pic>
        <p:nvPicPr>
          <p:cNvPr id="7" name="Picture 6">
            <a:extLst>
              <a:ext uri="{FF2B5EF4-FFF2-40B4-BE49-F238E27FC236}">
                <a16:creationId xmlns:a16="http://schemas.microsoft.com/office/drawing/2014/main" id="{6CAD9EEF-5EAF-8B18-351A-C0F029867B77}"/>
              </a:ext>
            </a:extLst>
          </p:cNvPr>
          <p:cNvPicPr>
            <a:picLocks noChangeAspect="1"/>
          </p:cNvPicPr>
          <p:nvPr/>
        </p:nvPicPr>
        <p:blipFill>
          <a:blip r:embed="rId2"/>
          <a:stretch>
            <a:fillRect/>
          </a:stretch>
        </p:blipFill>
        <p:spPr>
          <a:xfrm>
            <a:off x="842229" y="1490336"/>
            <a:ext cx="5253771" cy="2338714"/>
          </a:xfrm>
          <a:prstGeom prst="rect">
            <a:avLst/>
          </a:prstGeom>
        </p:spPr>
      </p:pic>
      <p:cxnSp>
        <p:nvCxnSpPr>
          <p:cNvPr id="8" name="Straight Connector 7">
            <a:extLst>
              <a:ext uri="{FF2B5EF4-FFF2-40B4-BE49-F238E27FC236}">
                <a16:creationId xmlns:a16="http://schemas.microsoft.com/office/drawing/2014/main" id="{54747BDF-4E2F-EA73-121B-7768FD02C966}"/>
              </a:ext>
            </a:extLst>
          </p:cNvPr>
          <p:cNvCxnSpPr>
            <a:cxnSpLocks/>
          </p:cNvCxnSpPr>
          <p:nvPr/>
        </p:nvCxnSpPr>
        <p:spPr>
          <a:xfrm>
            <a:off x="6648450" y="1390650"/>
            <a:ext cx="0" cy="5159236"/>
          </a:xfrm>
          <a:prstGeom prst="line">
            <a:avLst/>
          </a:prstGeom>
          <a:ln w="28575">
            <a:solidFill>
              <a:srgbClr val="E97132"/>
            </a:solidFill>
          </a:ln>
        </p:spPr>
        <p:style>
          <a:lnRef idx="2">
            <a:schemeClr val="accent1"/>
          </a:lnRef>
          <a:fillRef idx="0">
            <a:schemeClr val="accent1"/>
          </a:fillRef>
          <a:effectRef idx="1">
            <a:schemeClr val="accent1"/>
          </a:effectRef>
          <a:fontRef idx="minor">
            <a:schemeClr val="tx1"/>
          </a:fontRef>
        </p:style>
      </p:cxnSp>
      <p:pic>
        <p:nvPicPr>
          <p:cNvPr id="10" name="Picture 9">
            <a:extLst>
              <a:ext uri="{FF2B5EF4-FFF2-40B4-BE49-F238E27FC236}">
                <a16:creationId xmlns:a16="http://schemas.microsoft.com/office/drawing/2014/main" id="{C5D60FDE-DE72-8402-4C58-1F99B7FFDD11}"/>
              </a:ext>
            </a:extLst>
          </p:cNvPr>
          <p:cNvPicPr>
            <a:picLocks noChangeAspect="1"/>
          </p:cNvPicPr>
          <p:nvPr/>
        </p:nvPicPr>
        <p:blipFill>
          <a:blip r:embed="rId3"/>
          <a:stretch>
            <a:fillRect/>
          </a:stretch>
        </p:blipFill>
        <p:spPr>
          <a:xfrm>
            <a:off x="7127402" y="4191399"/>
            <a:ext cx="4164837" cy="2010349"/>
          </a:xfrm>
          <a:prstGeom prst="rect">
            <a:avLst/>
          </a:prstGeom>
        </p:spPr>
      </p:pic>
    </p:spTree>
    <p:extLst>
      <p:ext uri="{BB962C8B-B14F-4D97-AF65-F5344CB8AC3E}">
        <p14:creationId xmlns:p14="http://schemas.microsoft.com/office/powerpoint/2010/main" val="2532907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B39A8-E2D0-23E3-3094-B640FAE777F4}"/>
              </a:ext>
            </a:extLst>
          </p:cNvPr>
          <p:cNvSpPr>
            <a:spLocks noGrp="1"/>
          </p:cNvSpPr>
          <p:nvPr>
            <p:ph type="title"/>
          </p:nvPr>
        </p:nvSpPr>
        <p:spPr>
          <a:xfrm>
            <a:off x="838200" y="18255"/>
            <a:ext cx="10515600" cy="1325563"/>
          </a:xfrm>
        </p:spPr>
        <p:txBody>
          <a:bodyPr/>
          <a:lstStyle/>
          <a:p>
            <a:r>
              <a:rPr lang="en-US" b="1" dirty="0"/>
              <a:t>Golden Gate cloning?</a:t>
            </a:r>
          </a:p>
        </p:txBody>
      </p:sp>
      <p:pic>
        <p:nvPicPr>
          <p:cNvPr id="5" name="Content Placeholder 4">
            <a:extLst>
              <a:ext uri="{FF2B5EF4-FFF2-40B4-BE49-F238E27FC236}">
                <a16:creationId xmlns:a16="http://schemas.microsoft.com/office/drawing/2014/main" id="{95F7ABB6-29F0-D462-91F8-DEC2339FDB98}"/>
              </a:ext>
            </a:extLst>
          </p:cNvPr>
          <p:cNvPicPr>
            <a:picLocks noGrp="1" noChangeAspect="1"/>
          </p:cNvPicPr>
          <p:nvPr>
            <p:ph idx="1"/>
          </p:nvPr>
        </p:nvPicPr>
        <p:blipFill>
          <a:blip r:embed="rId2"/>
          <a:stretch>
            <a:fillRect/>
          </a:stretch>
        </p:blipFill>
        <p:spPr>
          <a:xfrm>
            <a:off x="838200" y="1681013"/>
            <a:ext cx="6408334" cy="4351338"/>
          </a:xfrm>
        </p:spPr>
      </p:pic>
      <p:sp>
        <p:nvSpPr>
          <p:cNvPr id="7" name="TextBox 6">
            <a:extLst>
              <a:ext uri="{FF2B5EF4-FFF2-40B4-BE49-F238E27FC236}">
                <a16:creationId xmlns:a16="http://schemas.microsoft.com/office/drawing/2014/main" id="{B1082E17-7ECC-FC75-7CCB-8345BEE7BF15}"/>
              </a:ext>
            </a:extLst>
          </p:cNvPr>
          <p:cNvSpPr txBox="1"/>
          <p:nvPr/>
        </p:nvSpPr>
        <p:spPr>
          <a:xfrm>
            <a:off x="7251700" y="1565692"/>
            <a:ext cx="4597400" cy="4493538"/>
          </a:xfrm>
          <a:prstGeom prst="rect">
            <a:avLst/>
          </a:prstGeom>
          <a:noFill/>
        </p:spPr>
        <p:txBody>
          <a:bodyPr wrap="square">
            <a:spAutoFit/>
          </a:bodyPr>
          <a:lstStyle/>
          <a:p>
            <a:r>
              <a:rPr lang="en-US" sz="1600" b="1" dirty="0"/>
              <a:t>[e2-crimson genomic insertion plasmid assembly diagram]</a:t>
            </a:r>
            <a:br>
              <a:rPr lang="en-US" sz="1600" b="1" dirty="0"/>
            </a:br>
            <a:endParaRPr lang="en-US" sz="1600" b="1" dirty="0"/>
          </a:p>
          <a:p>
            <a:r>
              <a:rPr lang="en-US" sz="1400" dirty="0"/>
              <a:t>A. Plasmid and genome maps depicting regions that were used as templates for insert construction. e2-crimson (from pLM70), </a:t>
            </a:r>
            <a:r>
              <a:rPr lang="en-US" sz="1400" dirty="0" err="1"/>
              <a:t>kanR</a:t>
            </a:r>
            <a:r>
              <a:rPr lang="en-US" sz="1400" dirty="0"/>
              <a:t> (from pBTK402), and homology arms flanking the insertion site (from S. </a:t>
            </a:r>
            <a:r>
              <a:rPr lang="en-US" sz="1400" dirty="0" err="1"/>
              <a:t>alvi</a:t>
            </a:r>
            <a:r>
              <a:rPr lang="en-US" sz="1400" dirty="0"/>
              <a:t> genomic DNA) were amplified via PCR. Primers used to amplify these parts contain </a:t>
            </a:r>
            <a:r>
              <a:rPr lang="en-US" sz="1400" dirty="0" err="1"/>
              <a:t>BsmbI</a:t>
            </a:r>
            <a:r>
              <a:rPr lang="en-US" sz="1400" dirty="0"/>
              <a:t> and BsaI recognition and cut sites.</a:t>
            </a:r>
            <a:br>
              <a:rPr lang="en-US" sz="1400" dirty="0"/>
            </a:br>
            <a:endParaRPr lang="en-US" sz="1400" dirty="0"/>
          </a:p>
          <a:p>
            <a:r>
              <a:rPr lang="en-US" sz="1400" dirty="0"/>
              <a:t>B. Plasmid maps depicting assembly of part plasmids. Parts were cloned into entry vectors (pBTK1001) using </a:t>
            </a:r>
            <a:r>
              <a:rPr lang="en-US" sz="1400" dirty="0" err="1"/>
              <a:t>BsmbI</a:t>
            </a:r>
            <a:r>
              <a:rPr lang="en-US" sz="1400" dirty="0"/>
              <a:t> Golden Gate Assembly mix (NEB, USA) to make part plasmids containing homology arms, e2-crimson, and </a:t>
            </a:r>
            <a:r>
              <a:rPr lang="en-US" sz="1400" dirty="0" err="1"/>
              <a:t>kanR</a:t>
            </a:r>
            <a:r>
              <a:rPr lang="en-US" sz="1400" dirty="0"/>
              <a:t>.</a:t>
            </a:r>
            <a:br>
              <a:rPr lang="en-US" sz="1400" dirty="0"/>
            </a:br>
            <a:endParaRPr lang="en-US" sz="1400" dirty="0"/>
          </a:p>
          <a:p>
            <a:r>
              <a:rPr lang="en-US" sz="1400" dirty="0"/>
              <a:t>C. Plasmid maps depicting final assembly of the part plasmids (Type 1-8) using BsaI first-stage Golden Gate Assembly mix (NEB, USA) to create the e2-crimson genomic insertion plasmid .</a:t>
            </a:r>
          </a:p>
        </p:txBody>
      </p:sp>
      <p:cxnSp>
        <p:nvCxnSpPr>
          <p:cNvPr id="8" name="Straight Connector 7">
            <a:extLst>
              <a:ext uri="{FF2B5EF4-FFF2-40B4-BE49-F238E27FC236}">
                <a16:creationId xmlns:a16="http://schemas.microsoft.com/office/drawing/2014/main" id="{C3510B0C-8CD0-2C4C-3607-F39B239F61DB}"/>
              </a:ext>
            </a:extLst>
          </p:cNvPr>
          <p:cNvCxnSpPr>
            <a:cxnSpLocks/>
          </p:cNvCxnSpPr>
          <p:nvPr/>
        </p:nvCxnSpPr>
        <p:spPr>
          <a:xfrm>
            <a:off x="838200" y="1040449"/>
            <a:ext cx="1101090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763311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FFCBE-80FD-AF8E-6E12-75931F26ABFB}"/>
              </a:ext>
            </a:extLst>
          </p:cNvPr>
          <p:cNvSpPr>
            <a:spLocks noGrp="1"/>
          </p:cNvSpPr>
          <p:nvPr>
            <p:ph type="title"/>
          </p:nvPr>
        </p:nvSpPr>
        <p:spPr>
          <a:xfrm>
            <a:off x="838200" y="18255"/>
            <a:ext cx="10515600" cy="1325563"/>
          </a:xfrm>
        </p:spPr>
        <p:txBody>
          <a:bodyPr/>
          <a:lstStyle/>
          <a:p>
            <a:r>
              <a:rPr lang="en-US" b="1" dirty="0"/>
              <a:t>How this works</a:t>
            </a:r>
          </a:p>
        </p:txBody>
      </p:sp>
      <p:sp>
        <p:nvSpPr>
          <p:cNvPr id="3" name="Content Placeholder 2">
            <a:extLst>
              <a:ext uri="{FF2B5EF4-FFF2-40B4-BE49-F238E27FC236}">
                <a16:creationId xmlns:a16="http://schemas.microsoft.com/office/drawing/2014/main" id="{17F0D255-5CE5-0A79-9D77-DF00D0CCE878}"/>
              </a:ext>
            </a:extLst>
          </p:cNvPr>
          <p:cNvSpPr>
            <a:spLocks noGrp="1"/>
          </p:cNvSpPr>
          <p:nvPr>
            <p:ph idx="1"/>
          </p:nvPr>
        </p:nvSpPr>
        <p:spPr>
          <a:xfrm>
            <a:off x="838200" y="1238253"/>
            <a:ext cx="10515600" cy="5149843"/>
          </a:xfrm>
        </p:spPr>
        <p:txBody>
          <a:bodyPr>
            <a:normAutofit/>
          </a:bodyPr>
          <a:lstStyle/>
          <a:p>
            <a:pPr marL="0" indent="0">
              <a:buNone/>
            </a:pPr>
            <a:r>
              <a:rPr lang="en-US" sz="2000" dirty="0"/>
              <a:t>If you want to assemble three DNA fragments, A → B → C, into a single plasmid, it would be difficult to manually connect them in the correct order. However, Golden Gate cloning allows automatic assembly in the predetermined order. At both ends of each fragment, the overhangs that will be generated after cutting with a type IIS restriction enzyme are pre-designed.</a:t>
            </a:r>
          </a:p>
          <a:p>
            <a:pPr marL="0" indent="0">
              <a:buNone/>
            </a:pPr>
            <a:endParaRPr lang="en-US" sz="2000" dirty="0"/>
          </a:p>
          <a:p>
            <a:pPr marL="0" indent="0">
              <a:buNone/>
            </a:pPr>
            <a:r>
              <a:rPr lang="en-US" sz="2000" dirty="0"/>
              <a:t> Example:</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The overhangs act as adhesive sequences that allow DNA fragments to join. The right end of A and the left end of B share the same overhang sequence (TTGC), and the right end of B and the left end of C also match with the sequence CTGA, enabling proper assembly.</a:t>
            </a:r>
          </a:p>
        </p:txBody>
      </p:sp>
      <p:cxnSp>
        <p:nvCxnSpPr>
          <p:cNvPr id="4" name="Straight Connector 3">
            <a:extLst>
              <a:ext uri="{FF2B5EF4-FFF2-40B4-BE49-F238E27FC236}">
                <a16:creationId xmlns:a16="http://schemas.microsoft.com/office/drawing/2014/main" id="{64C759F3-03E6-7635-283C-EB1FB58C422C}"/>
              </a:ext>
            </a:extLst>
          </p:cNvPr>
          <p:cNvCxnSpPr>
            <a:cxnSpLocks/>
          </p:cNvCxnSpPr>
          <p:nvPr/>
        </p:nvCxnSpPr>
        <p:spPr>
          <a:xfrm>
            <a:off x="838200" y="1040449"/>
            <a:ext cx="1101090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graphicFrame>
        <p:nvGraphicFramePr>
          <p:cNvPr id="5" name="Table 4">
            <a:extLst>
              <a:ext uri="{FF2B5EF4-FFF2-40B4-BE49-F238E27FC236}">
                <a16:creationId xmlns:a16="http://schemas.microsoft.com/office/drawing/2014/main" id="{FDCE6A38-1C8E-7F07-134F-AC4D44D899C9}"/>
              </a:ext>
            </a:extLst>
          </p:cNvPr>
          <p:cNvGraphicFramePr>
            <a:graphicFrameLocks noGrp="1"/>
          </p:cNvGraphicFramePr>
          <p:nvPr>
            <p:extLst>
              <p:ext uri="{D42A27DB-BD31-4B8C-83A1-F6EECF244321}">
                <p14:modId xmlns:p14="http://schemas.microsoft.com/office/powerpoint/2010/main" val="1904394955"/>
              </p:ext>
            </p:extLst>
          </p:nvPr>
        </p:nvGraphicFramePr>
        <p:xfrm>
          <a:off x="2279650" y="3429000"/>
          <a:ext cx="8127999" cy="148336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525264855"/>
                    </a:ext>
                  </a:extLst>
                </a:gridCol>
                <a:gridCol w="2709333">
                  <a:extLst>
                    <a:ext uri="{9D8B030D-6E8A-4147-A177-3AD203B41FA5}">
                      <a16:colId xmlns:a16="http://schemas.microsoft.com/office/drawing/2014/main" val="2813505487"/>
                    </a:ext>
                  </a:extLst>
                </a:gridCol>
                <a:gridCol w="2709333">
                  <a:extLst>
                    <a:ext uri="{9D8B030D-6E8A-4147-A177-3AD203B41FA5}">
                      <a16:colId xmlns:a16="http://schemas.microsoft.com/office/drawing/2014/main" val="2167179281"/>
                    </a:ext>
                  </a:extLst>
                </a:gridCol>
              </a:tblGrid>
              <a:tr h="370840">
                <a:tc>
                  <a:txBody>
                    <a:bodyPr/>
                    <a:lstStyle/>
                    <a:p>
                      <a:r>
                        <a:rPr lang="en-US" dirty="0">
                          <a:solidFill>
                            <a:schemeClr val="bg1"/>
                          </a:solidFill>
                        </a:rPr>
                        <a:t>Fragment</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E97132"/>
                    </a:solidFill>
                  </a:tcPr>
                </a:tc>
                <a:tc>
                  <a:txBody>
                    <a:bodyPr/>
                    <a:lstStyle/>
                    <a:p>
                      <a:r>
                        <a:rPr lang="en-US" dirty="0">
                          <a:solidFill>
                            <a:schemeClr val="bg1"/>
                          </a:solidFill>
                        </a:rPr>
                        <a:t>Left overhang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E97132"/>
                    </a:solidFill>
                  </a:tcPr>
                </a:tc>
                <a:tc>
                  <a:txBody>
                    <a:bodyPr/>
                    <a:lstStyle/>
                    <a:p>
                      <a:r>
                        <a:rPr lang="en-US" dirty="0">
                          <a:solidFill>
                            <a:schemeClr val="bg1"/>
                          </a:solidFill>
                        </a:rPr>
                        <a:t>Right overhang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E97132"/>
                    </a:solidFill>
                  </a:tcPr>
                </a:tc>
                <a:extLst>
                  <a:ext uri="{0D108BD9-81ED-4DB2-BD59-A6C34878D82A}">
                    <a16:rowId xmlns:a16="http://schemas.microsoft.com/office/drawing/2014/main" val="1592251763"/>
                  </a:ext>
                </a:extLst>
              </a:tr>
              <a:tr h="370840">
                <a:tc>
                  <a:txBody>
                    <a:bodyPr/>
                    <a:lstStyle/>
                    <a:p>
                      <a:r>
                        <a:rPr lang="en-US" dirty="0"/>
                        <a:t>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dirty="0"/>
                        <a:t>GGAA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sz="1800" dirty="0"/>
                        <a:t>TTGC</a:t>
                      </a:r>
                      <a:endParaRPr lang="en-US"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2930926838"/>
                  </a:ext>
                </a:extLst>
              </a:tr>
              <a:tr h="370840">
                <a:tc>
                  <a:txBody>
                    <a:bodyPr/>
                    <a:lstStyle/>
                    <a:p>
                      <a:r>
                        <a:rPr lang="en-US" dirty="0"/>
                        <a:t>B</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sz="1800" dirty="0"/>
                        <a:t>TTGC</a:t>
                      </a:r>
                      <a:endParaRPr lang="en-US"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sz="1800" dirty="0"/>
                        <a:t>CTGA</a:t>
                      </a:r>
                      <a:endParaRPr lang="en-US"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2511896368"/>
                  </a:ext>
                </a:extLst>
              </a:tr>
              <a:tr h="370840">
                <a:tc>
                  <a:txBody>
                    <a:bodyPr/>
                    <a:lstStyle/>
                    <a:p>
                      <a:r>
                        <a:rPr lang="en-US" dirty="0"/>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sz="1800" dirty="0"/>
                        <a:t>CTGA</a:t>
                      </a:r>
                      <a:endParaRPr lang="en-US"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dirty="0"/>
                        <a:t>AGCT</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4011841932"/>
                  </a:ext>
                </a:extLst>
              </a:tr>
            </a:tbl>
          </a:graphicData>
        </a:graphic>
      </p:graphicFrame>
    </p:spTree>
    <p:extLst>
      <p:ext uri="{BB962C8B-B14F-4D97-AF65-F5344CB8AC3E}">
        <p14:creationId xmlns:p14="http://schemas.microsoft.com/office/powerpoint/2010/main" val="806258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B46BF-313A-C5A4-70D4-66E0A23F239A}"/>
              </a:ext>
            </a:extLst>
          </p:cNvPr>
          <p:cNvSpPr>
            <a:spLocks noGrp="1"/>
          </p:cNvSpPr>
          <p:nvPr>
            <p:ph type="title"/>
          </p:nvPr>
        </p:nvSpPr>
        <p:spPr>
          <a:xfrm>
            <a:off x="838200" y="18255"/>
            <a:ext cx="10515600" cy="1325563"/>
          </a:xfrm>
        </p:spPr>
        <p:txBody>
          <a:bodyPr/>
          <a:lstStyle/>
          <a:p>
            <a:r>
              <a:rPr lang="en-US" b="1" dirty="0"/>
              <a:t>Stage 2 plasmid</a:t>
            </a:r>
          </a:p>
        </p:txBody>
      </p:sp>
      <p:sp>
        <p:nvSpPr>
          <p:cNvPr id="3" name="Content Placeholder 2">
            <a:extLst>
              <a:ext uri="{FF2B5EF4-FFF2-40B4-BE49-F238E27FC236}">
                <a16:creationId xmlns:a16="http://schemas.microsoft.com/office/drawing/2014/main" id="{EAD59A9A-F82B-BA04-3BB4-B2A3A99C6A5B}"/>
              </a:ext>
            </a:extLst>
          </p:cNvPr>
          <p:cNvSpPr>
            <a:spLocks noGrp="1"/>
          </p:cNvSpPr>
          <p:nvPr>
            <p:ph idx="1"/>
          </p:nvPr>
        </p:nvSpPr>
        <p:spPr>
          <a:xfrm>
            <a:off x="838200" y="4718049"/>
            <a:ext cx="10515600" cy="1503363"/>
          </a:xfrm>
        </p:spPr>
        <p:txBody>
          <a:bodyPr>
            <a:normAutofit/>
          </a:bodyPr>
          <a:lstStyle/>
          <a:p>
            <a:pPr marL="0" indent="0">
              <a:buNone/>
            </a:pPr>
            <a:r>
              <a:rPr lang="en-US" sz="2000" dirty="0"/>
              <a:t>Through this assembly, a Stage 1 plasmid is generated, where parts 2 to 4 form the central region, connector parts 1 and 5 are positioned at each end, and parts 6 to 8 comprise the plasmid backbone elements. When the sets of connector parts between Stage 1 plasmids match, Stage 2 assembly using </a:t>
            </a:r>
            <a:r>
              <a:rPr lang="en-US" sz="2000" dirty="0" err="1"/>
              <a:t>BsmBI</a:t>
            </a:r>
            <a:r>
              <a:rPr lang="en-US" sz="2000" dirty="0"/>
              <a:t> can be performed to combine multiple transcriptional units into a single vector.</a:t>
            </a:r>
          </a:p>
        </p:txBody>
      </p:sp>
      <p:pic>
        <p:nvPicPr>
          <p:cNvPr id="5" name="Picture 4">
            <a:extLst>
              <a:ext uri="{FF2B5EF4-FFF2-40B4-BE49-F238E27FC236}">
                <a16:creationId xmlns:a16="http://schemas.microsoft.com/office/drawing/2014/main" id="{40255DDB-132E-58C7-FB44-79F3F5DB14E3}"/>
              </a:ext>
            </a:extLst>
          </p:cNvPr>
          <p:cNvPicPr>
            <a:picLocks noChangeAspect="1"/>
          </p:cNvPicPr>
          <p:nvPr/>
        </p:nvPicPr>
        <p:blipFill>
          <a:blip r:embed="rId2"/>
          <a:stretch>
            <a:fillRect/>
          </a:stretch>
        </p:blipFill>
        <p:spPr>
          <a:xfrm>
            <a:off x="6247687" y="1476209"/>
            <a:ext cx="5106113" cy="2381582"/>
          </a:xfrm>
          <a:prstGeom prst="rect">
            <a:avLst/>
          </a:prstGeom>
        </p:spPr>
      </p:pic>
      <p:cxnSp>
        <p:nvCxnSpPr>
          <p:cNvPr id="6" name="Straight Connector 5">
            <a:extLst>
              <a:ext uri="{FF2B5EF4-FFF2-40B4-BE49-F238E27FC236}">
                <a16:creationId xmlns:a16="http://schemas.microsoft.com/office/drawing/2014/main" id="{385FBBCC-20E1-A705-F109-D1286C9261E2}"/>
              </a:ext>
            </a:extLst>
          </p:cNvPr>
          <p:cNvCxnSpPr>
            <a:cxnSpLocks/>
          </p:cNvCxnSpPr>
          <p:nvPr/>
        </p:nvCxnSpPr>
        <p:spPr>
          <a:xfrm>
            <a:off x="838200" y="4571049"/>
            <a:ext cx="103187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043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54B0E-C3EC-DCBE-C336-D87DC1D7EC10}"/>
              </a:ext>
            </a:extLst>
          </p:cNvPr>
          <p:cNvSpPr>
            <a:spLocks noGrp="1"/>
          </p:cNvSpPr>
          <p:nvPr>
            <p:ph type="title"/>
          </p:nvPr>
        </p:nvSpPr>
        <p:spPr>
          <a:xfrm>
            <a:off x="838200" y="18255"/>
            <a:ext cx="10515600" cy="1325563"/>
          </a:xfrm>
        </p:spPr>
        <p:txBody>
          <a:bodyPr/>
          <a:lstStyle/>
          <a:p>
            <a:r>
              <a:rPr lang="en-US" b="1" dirty="0"/>
              <a:t>Components of the BTK</a:t>
            </a:r>
          </a:p>
        </p:txBody>
      </p:sp>
      <p:sp>
        <p:nvSpPr>
          <p:cNvPr id="3" name="Content Placeholder 2">
            <a:extLst>
              <a:ext uri="{FF2B5EF4-FFF2-40B4-BE49-F238E27FC236}">
                <a16:creationId xmlns:a16="http://schemas.microsoft.com/office/drawing/2014/main" id="{99763397-AA84-472A-B165-849CD9BB1671}"/>
              </a:ext>
            </a:extLst>
          </p:cNvPr>
          <p:cNvSpPr>
            <a:spLocks noGrp="1"/>
          </p:cNvSpPr>
          <p:nvPr>
            <p:ph idx="1"/>
          </p:nvPr>
        </p:nvSpPr>
        <p:spPr>
          <a:xfrm>
            <a:off x="838200" y="3994150"/>
            <a:ext cx="9934576" cy="2662238"/>
          </a:xfrm>
        </p:spPr>
        <p:txBody>
          <a:bodyPr>
            <a:normAutofit/>
          </a:bodyPr>
          <a:lstStyle/>
          <a:p>
            <a:r>
              <a:rPr lang="en-US" sz="1400" dirty="0"/>
              <a:t>3 BHR plasmids with different antibiotic resistance cassettes and </a:t>
            </a:r>
            <a:r>
              <a:rPr lang="en-US" sz="1400" dirty="0" err="1"/>
              <a:t>oriT</a:t>
            </a:r>
            <a:r>
              <a:rPr lang="en-US" sz="1400" dirty="0"/>
              <a:t> as Type 8 origin parts for Stage 1 assembly</a:t>
            </a:r>
          </a:p>
          <a:p>
            <a:r>
              <a:rPr lang="en-US" sz="1400" dirty="0"/>
              <a:t>11 bacterial promoter/RBS combinations as Type 2 parts</a:t>
            </a:r>
          </a:p>
          <a:p>
            <a:r>
              <a:rPr lang="en-US" sz="1400" dirty="0"/>
              <a:t>8 new CDSs including E2-Crimson39 and Nanoluc40 for in vivo visualization as Type 3 parts</a:t>
            </a:r>
          </a:p>
          <a:p>
            <a:r>
              <a:rPr lang="en-US" sz="1400" dirty="0"/>
              <a:t>3 bacterial terminators as Type 4 parts</a:t>
            </a:r>
          </a:p>
          <a:p>
            <a:r>
              <a:rPr lang="en-US" sz="1400" dirty="0"/>
              <a:t>2 R6K-origin plasmid backbones to assemble suicide  plasmids for gene disruption or chromosomal modification</a:t>
            </a:r>
          </a:p>
          <a:p>
            <a:r>
              <a:rPr lang="en-US" sz="1400" dirty="0"/>
              <a:t>2 BHR plasmids ready for Stage 2 assembly (</a:t>
            </a:r>
            <a:r>
              <a:rPr lang="en-US" sz="1400" dirty="0" err="1"/>
              <a:t>SpecR</a:t>
            </a:r>
            <a:r>
              <a:rPr lang="en-US" sz="1400" dirty="0"/>
              <a:t>, </a:t>
            </a:r>
            <a:r>
              <a:rPr lang="en-US" sz="1400" dirty="0" err="1"/>
              <a:t>KanR</a:t>
            </a:r>
            <a:r>
              <a:rPr lang="en-US" sz="1400" dirty="0"/>
              <a:t>)</a:t>
            </a:r>
          </a:p>
          <a:p>
            <a:r>
              <a:rPr lang="en-US" sz="1400" dirty="0"/>
              <a:t>1transcriptional repressor (</a:t>
            </a:r>
            <a:r>
              <a:rPr lang="en-US" sz="1400" dirty="0" err="1"/>
              <a:t>LacI</a:t>
            </a:r>
            <a:r>
              <a:rPr lang="en-US" sz="1400" dirty="0"/>
              <a:t>) as a Type 6 part</a:t>
            </a:r>
            <a:endParaRPr lang="en-US" sz="1400" dirty="0">
              <a:solidFill>
                <a:schemeClr val="bg1"/>
              </a:solidFill>
              <a:highlight>
                <a:srgbClr val="E97132"/>
              </a:highlight>
            </a:endParaRPr>
          </a:p>
          <a:p>
            <a:r>
              <a:rPr lang="en-US" sz="1400" dirty="0"/>
              <a:t>Preassembled plasmids with BHR promoters for immediate testing in new bacterial strains </a:t>
            </a:r>
            <a:r>
              <a:rPr lang="en-US" sz="1400" dirty="0">
                <a:solidFill>
                  <a:srgbClr val="E97132"/>
                </a:solidFill>
              </a:rPr>
              <a:t>*</a:t>
            </a:r>
          </a:p>
        </p:txBody>
      </p:sp>
      <p:pic>
        <p:nvPicPr>
          <p:cNvPr id="4" name="Picture 3">
            <a:extLst>
              <a:ext uri="{FF2B5EF4-FFF2-40B4-BE49-F238E27FC236}">
                <a16:creationId xmlns:a16="http://schemas.microsoft.com/office/drawing/2014/main" id="{B7DF37C7-D4AA-CA6E-52C1-42597A3BC484}"/>
              </a:ext>
            </a:extLst>
          </p:cNvPr>
          <p:cNvPicPr>
            <a:picLocks noChangeAspect="1"/>
          </p:cNvPicPr>
          <p:nvPr/>
        </p:nvPicPr>
        <p:blipFill>
          <a:blip r:embed="rId2"/>
          <a:stretch>
            <a:fillRect/>
          </a:stretch>
        </p:blipFill>
        <p:spPr>
          <a:xfrm>
            <a:off x="842229" y="1343818"/>
            <a:ext cx="5253771" cy="2338714"/>
          </a:xfrm>
          <a:prstGeom prst="rect">
            <a:avLst/>
          </a:prstGeom>
        </p:spPr>
      </p:pic>
      <p:cxnSp>
        <p:nvCxnSpPr>
          <p:cNvPr id="7" name="Straight Connector 6">
            <a:extLst>
              <a:ext uri="{FF2B5EF4-FFF2-40B4-BE49-F238E27FC236}">
                <a16:creationId xmlns:a16="http://schemas.microsoft.com/office/drawing/2014/main" id="{12617B7E-E8AC-351E-D070-09368B03BD8A}"/>
              </a:ext>
            </a:extLst>
          </p:cNvPr>
          <p:cNvCxnSpPr>
            <a:cxnSpLocks/>
          </p:cNvCxnSpPr>
          <p:nvPr/>
        </p:nvCxnSpPr>
        <p:spPr>
          <a:xfrm>
            <a:off x="838200" y="1040449"/>
            <a:ext cx="10648951"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D5213348-D258-5CC7-B19E-868025A3EF3C}"/>
              </a:ext>
            </a:extLst>
          </p:cNvPr>
          <p:cNvSpPr txBox="1"/>
          <p:nvPr/>
        </p:nvSpPr>
        <p:spPr>
          <a:xfrm>
            <a:off x="9432926" y="6517888"/>
            <a:ext cx="2679700" cy="276999"/>
          </a:xfrm>
          <a:prstGeom prst="rect">
            <a:avLst/>
          </a:prstGeom>
          <a:noFill/>
        </p:spPr>
        <p:txBody>
          <a:bodyPr wrap="square">
            <a:spAutoFit/>
          </a:bodyPr>
          <a:lstStyle/>
          <a:p>
            <a:r>
              <a:rPr lang="en-US" sz="1200" dirty="0">
                <a:solidFill>
                  <a:srgbClr val="E97132"/>
                </a:solidFill>
              </a:rPr>
              <a:t>*: not necessary for this </a:t>
            </a:r>
            <a:r>
              <a:rPr lang="en-US" sz="1200" dirty="0" err="1">
                <a:solidFill>
                  <a:srgbClr val="E97132"/>
                </a:solidFill>
              </a:rPr>
              <a:t>iGEM</a:t>
            </a:r>
            <a:r>
              <a:rPr lang="en-US" sz="1200" dirty="0">
                <a:solidFill>
                  <a:srgbClr val="E97132"/>
                </a:solidFill>
              </a:rPr>
              <a:t> project </a:t>
            </a:r>
            <a:endParaRPr lang="en-US" sz="1200" dirty="0"/>
          </a:p>
        </p:txBody>
      </p:sp>
      <p:sp>
        <p:nvSpPr>
          <p:cNvPr id="25" name="Right Bracket 24">
            <a:extLst>
              <a:ext uri="{FF2B5EF4-FFF2-40B4-BE49-F238E27FC236}">
                <a16:creationId xmlns:a16="http://schemas.microsoft.com/office/drawing/2014/main" id="{81C6C6D4-0E83-EAEB-1EF4-7651226A1C8D}"/>
              </a:ext>
            </a:extLst>
          </p:cNvPr>
          <p:cNvSpPr/>
          <p:nvPr/>
        </p:nvSpPr>
        <p:spPr>
          <a:xfrm>
            <a:off x="9912351" y="4108450"/>
            <a:ext cx="660400" cy="1327150"/>
          </a:xfrm>
          <a:prstGeom prst="rightBracket">
            <a:avLst/>
          </a:prstGeom>
          <a:ln>
            <a:solidFill>
              <a:srgbClr val="E9713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a16="http://schemas.microsoft.com/office/drawing/2014/main" id="{DADE072B-FC8B-BAB5-C92F-9947D4D045EB}"/>
              </a:ext>
            </a:extLst>
          </p:cNvPr>
          <p:cNvSpPr txBox="1"/>
          <p:nvPr/>
        </p:nvSpPr>
        <p:spPr>
          <a:xfrm>
            <a:off x="10547352" y="4618136"/>
            <a:ext cx="1104900" cy="307777"/>
          </a:xfrm>
          <a:prstGeom prst="rect">
            <a:avLst/>
          </a:prstGeom>
          <a:noFill/>
        </p:spPr>
        <p:txBody>
          <a:bodyPr wrap="square">
            <a:spAutoFit/>
          </a:bodyPr>
          <a:lstStyle/>
          <a:p>
            <a:r>
              <a:rPr lang="en-US" sz="1400" dirty="0">
                <a:solidFill>
                  <a:srgbClr val="E97132"/>
                </a:solidFill>
              </a:rPr>
              <a:t>necessary</a:t>
            </a:r>
            <a:endParaRPr lang="en-US" sz="1400" dirty="0"/>
          </a:p>
        </p:txBody>
      </p:sp>
      <p:pic>
        <p:nvPicPr>
          <p:cNvPr id="29" name="Picture 28">
            <a:extLst>
              <a:ext uri="{FF2B5EF4-FFF2-40B4-BE49-F238E27FC236}">
                <a16:creationId xmlns:a16="http://schemas.microsoft.com/office/drawing/2014/main" id="{8FD24221-8A24-A69C-4810-7112E2FB61E0}"/>
              </a:ext>
            </a:extLst>
          </p:cNvPr>
          <p:cNvPicPr>
            <a:picLocks noChangeAspect="1"/>
          </p:cNvPicPr>
          <p:nvPr/>
        </p:nvPicPr>
        <p:blipFill>
          <a:blip r:embed="rId3"/>
          <a:stretch>
            <a:fillRect/>
          </a:stretch>
        </p:blipFill>
        <p:spPr>
          <a:xfrm>
            <a:off x="6047265" y="2317154"/>
            <a:ext cx="5395436" cy="1240627"/>
          </a:xfrm>
          <a:prstGeom prst="rect">
            <a:avLst/>
          </a:prstGeom>
        </p:spPr>
      </p:pic>
    </p:spTree>
    <p:extLst>
      <p:ext uri="{BB962C8B-B14F-4D97-AF65-F5344CB8AC3E}">
        <p14:creationId xmlns:p14="http://schemas.microsoft.com/office/powerpoint/2010/main" val="6548832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1798C-4AFC-3774-3C4A-E37AF7DA7073}"/>
              </a:ext>
            </a:extLst>
          </p:cNvPr>
          <p:cNvSpPr>
            <a:spLocks noGrp="1"/>
          </p:cNvSpPr>
          <p:nvPr>
            <p:ph type="title"/>
          </p:nvPr>
        </p:nvSpPr>
        <p:spPr>
          <a:xfrm>
            <a:off x="838200" y="238125"/>
            <a:ext cx="10795000" cy="1325563"/>
          </a:xfrm>
        </p:spPr>
        <p:txBody>
          <a:bodyPr>
            <a:normAutofit/>
          </a:bodyPr>
          <a:lstStyle/>
          <a:p>
            <a:r>
              <a:rPr lang="en-US" b="1" dirty="0"/>
              <a:t>Summary of BTK parts, assembled BTK plasmids, and their validation results (t1-t3)</a:t>
            </a:r>
          </a:p>
        </p:txBody>
      </p:sp>
      <p:graphicFrame>
        <p:nvGraphicFramePr>
          <p:cNvPr id="6" name="Table 5">
            <a:extLst>
              <a:ext uri="{FF2B5EF4-FFF2-40B4-BE49-F238E27FC236}">
                <a16:creationId xmlns:a16="http://schemas.microsoft.com/office/drawing/2014/main" id="{7CEBD6FA-20F9-92C3-3161-E1CCFFDFC4AF}"/>
              </a:ext>
            </a:extLst>
          </p:cNvPr>
          <p:cNvGraphicFramePr>
            <a:graphicFrameLocks noGrp="1"/>
          </p:cNvGraphicFramePr>
          <p:nvPr>
            <p:extLst>
              <p:ext uri="{D42A27DB-BD31-4B8C-83A1-F6EECF244321}">
                <p14:modId xmlns:p14="http://schemas.microsoft.com/office/powerpoint/2010/main" val="937141462"/>
              </p:ext>
            </p:extLst>
          </p:nvPr>
        </p:nvGraphicFramePr>
        <p:xfrm>
          <a:off x="838200" y="1822450"/>
          <a:ext cx="7162801" cy="4743456"/>
        </p:xfrm>
        <a:graphic>
          <a:graphicData uri="http://schemas.openxmlformats.org/drawingml/2006/table">
            <a:tbl>
              <a:tblPr>
                <a:tableStyleId>{5C22544A-7EE6-4342-B048-85BDC9FD1C3A}</a:tableStyleId>
              </a:tblPr>
              <a:tblGrid>
                <a:gridCol w="693756">
                  <a:extLst>
                    <a:ext uri="{9D8B030D-6E8A-4147-A177-3AD203B41FA5}">
                      <a16:colId xmlns:a16="http://schemas.microsoft.com/office/drawing/2014/main" val="4094709798"/>
                    </a:ext>
                  </a:extLst>
                </a:gridCol>
                <a:gridCol w="973059">
                  <a:extLst>
                    <a:ext uri="{9D8B030D-6E8A-4147-A177-3AD203B41FA5}">
                      <a16:colId xmlns:a16="http://schemas.microsoft.com/office/drawing/2014/main" val="2983918549"/>
                    </a:ext>
                  </a:extLst>
                </a:gridCol>
                <a:gridCol w="585638">
                  <a:extLst>
                    <a:ext uri="{9D8B030D-6E8A-4147-A177-3AD203B41FA5}">
                      <a16:colId xmlns:a16="http://schemas.microsoft.com/office/drawing/2014/main" val="1661639908"/>
                    </a:ext>
                  </a:extLst>
                </a:gridCol>
                <a:gridCol w="585638">
                  <a:extLst>
                    <a:ext uri="{9D8B030D-6E8A-4147-A177-3AD203B41FA5}">
                      <a16:colId xmlns:a16="http://schemas.microsoft.com/office/drawing/2014/main" val="3115956876"/>
                    </a:ext>
                  </a:extLst>
                </a:gridCol>
                <a:gridCol w="1919090">
                  <a:extLst>
                    <a:ext uri="{9D8B030D-6E8A-4147-A177-3AD203B41FA5}">
                      <a16:colId xmlns:a16="http://schemas.microsoft.com/office/drawing/2014/main" val="2834106360"/>
                    </a:ext>
                  </a:extLst>
                </a:gridCol>
                <a:gridCol w="585638">
                  <a:extLst>
                    <a:ext uri="{9D8B030D-6E8A-4147-A177-3AD203B41FA5}">
                      <a16:colId xmlns:a16="http://schemas.microsoft.com/office/drawing/2014/main" val="1909301840"/>
                    </a:ext>
                  </a:extLst>
                </a:gridCol>
                <a:gridCol w="720785">
                  <a:extLst>
                    <a:ext uri="{9D8B030D-6E8A-4147-A177-3AD203B41FA5}">
                      <a16:colId xmlns:a16="http://schemas.microsoft.com/office/drawing/2014/main" val="2900763112"/>
                    </a:ext>
                  </a:extLst>
                </a:gridCol>
                <a:gridCol w="513559">
                  <a:extLst>
                    <a:ext uri="{9D8B030D-6E8A-4147-A177-3AD203B41FA5}">
                      <a16:colId xmlns:a16="http://schemas.microsoft.com/office/drawing/2014/main" val="76269318"/>
                    </a:ext>
                  </a:extLst>
                </a:gridCol>
                <a:gridCol w="585638">
                  <a:extLst>
                    <a:ext uri="{9D8B030D-6E8A-4147-A177-3AD203B41FA5}">
                      <a16:colId xmlns:a16="http://schemas.microsoft.com/office/drawing/2014/main" val="2082961704"/>
                    </a:ext>
                  </a:extLst>
                </a:gridCol>
              </a:tblGrid>
              <a:tr h="136265">
                <a:tc gridSpan="5">
                  <a:txBody>
                    <a:bodyPr/>
                    <a:lstStyle/>
                    <a:p>
                      <a:pPr algn="l" fontAlgn="b"/>
                      <a:r>
                        <a:rPr lang="en-US" sz="800" u="none" strike="noStrike">
                          <a:effectLst/>
                        </a:rPr>
                        <a:t>Supplemental Dataset SD1. Bee Microbiome Toolkit (BTK) parts</a:t>
                      </a:r>
                      <a:endParaRPr lang="en-US" sz="800" b="1" i="0" u="none" strike="noStrike">
                        <a:solidFill>
                          <a:srgbClr val="000000"/>
                        </a:solidFill>
                        <a:effectLst/>
                        <a:latin typeface="Helvetica" panose="020B0604020202020204" pitchFamily="34" charset="0"/>
                      </a:endParaRPr>
                    </a:p>
                  </a:txBody>
                  <a:tcPr marL="4766" marR="4766" marT="4766"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4766" marR="4766" marT="4766" marB="0" anchor="b"/>
                </a:tc>
                <a:tc>
                  <a:txBody>
                    <a:bodyPr/>
                    <a:lstStyle/>
                    <a:p>
                      <a:pPr algn="l" fontAlgn="b"/>
                      <a:endParaRPr lang="en-US" sz="800" b="0" i="0" u="none" strike="noStrike">
                        <a:solidFill>
                          <a:srgbClr val="000000"/>
                        </a:solidFill>
                        <a:effectLst/>
                        <a:latin typeface="Helvetica" panose="020B0604020202020204" pitchFamily="34" charset="0"/>
                      </a:endParaRPr>
                    </a:p>
                  </a:txBody>
                  <a:tcPr marL="4766" marR="4766" marT="4766" marB="0" anchor="b"/>
                </a:tc>
                <a:tc>
                  <a:txBody>
                    <a:bodyPr/>
                    <a:lstStyle/>
                    <a:p>
                      <a:pPr algn="ctr" fontAlgn="b"/>
                      <a:endParaRPr lang="en-US" sz="800" b="0" i="0" u="none" strike="noStrike">
                        <a:solidFill>
                          <a:srgbClr val="000000"/>
                        </a:solidFill>
                        <a:effectLst/>
                        <a:latin typeface="Helvetica" panose="020B0604020202020204" pitchFamily="34" charset="0"/>
                      </a:endParaRPr>
                    </a:p>
                  </a:txBody>
                  <a:tcPr marL="4766" marR="4766" marT="4766" marB="0" anchor="b"/>
                </a:tc>
                <a:tc>
                  <a:txBody>
                    <a:bodyPr/>
                    <a:lstStyle/>
                    <a:p>
                      <a:pPr algn="l" fontAlgn="b"/>
                      <a:endParaRPr lang="en-US" sz="800" b="0" i="0"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782219258"/>
                  </a:ext>
                </a:extLst>
              </a:tr>
              <a:tr h="295533">
                <a:tc>
                  <a:txBody>
                    <a:bodyPr/>
                    <a:lstStyle/>
                    <a:p>
                      <a:pPr algn="ctr" fontAlgn="ctr"/>
                      <a:r>
                        <a:rPr lang="en-US" sz="900" u="none" strike="noStrike">
                          <a:effectLst/>
                        </a:rPr>
                        <a:t>part</a:t>
                      </a:r>
                      <a:endParaRPr lang="en-US" sz="900" b="1"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900" u="none" strike="noStrike">
                          <a:effectLst/>
                        </a:rPr>
                        <a:t>type</a:t>
                      </a:r>
                      <a:endParaRPr lang="en-US" sz="900" b="1"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900" u="none" strike="noStrike">
                          <a:effectLst/>
                        </a:rPr>
                        <a:t>5'-site</a:t>
                      </a:r>
                      <a:endParaRPr lang="en-US" sz="900" b="1"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900" u="none" strike="noStrike">
                          <a:effectLst/>
                        </a:rPr>
                        <a:t>3'-site</a:t>
                      </a:r>
                      <a:endParaRPr lang="en-US" sz="900" b="1"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900" u="none" strike="noStrike">
                          <a:effectLst/>
                        </a:rPr>
                        <a:t>description</a:t>
                      </a:r>
                      <a:endParaRPr lang="en-US" sz="900" b="1"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900" u="none" strike="noStrike">
                          <a:effectLst/>
                        </a:rPr>
                        <a:t>marker</a:t>
                      </a:r>
                      <a:endParaRPr lang="en-US" sz="900" b="1"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900" u="none" strike="noStrike">
                          <a:effectLst/>
                        </a:rPr>
                        <a:t>origin</a:t>
                      </a:r>
                      <a:endParaRPr lang="en-US" sz="900" b="1"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900" u="none" strike="noStrike">
                          <a:effectLst/>
                        </a:rPr>
                        <a:t>Part Source</a:t>
                      </a:r>
                      <a:endParaRPr lang="en-US" sz="900" b="1" i="0" u="none" strike="noStrike">
                        <a:solidFill>
                          <a:srgbClr val="000000"/>
                        </a:solidFill>
                        <a:effectLst/>
                        <a:latin typeface="Helvetica" panose="020B0604020202020204" pitchFamily="34" charset="0"/>
                      </a:endParaRPr>
                    </a:p>
                  </a:txBody>
                  <a:tcPr marL="4766" marR="4766" marT="4766" marB="0" anchor="ctr"/>
                </a:tc>
                <a:tc>
                  <a:txBody>
                    <a:bodyPr/>
                    <a:lstStyle/>
                    <a:p>
                      <a:pPr algn="l" fontAlgn="b"/>
                      <a:r>
                        <a:rPr lang="en-US" sz="800" u="none" strike="noStrike">
                          <a:effectLst/>
                        </a:rPr>
                        <a:t>S. alvi</a:t>
                      </a:r>
                      <a:endParaRPr lang="en-US" sz="800" b="1" i="1"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1981707247"/>
                  </a:ext>
                </a:extLst>
              </a:tr>
              <a:tr h="268745">
                <a:tc gridSpan="8">
                  <a:txBody>
                    <a:bodyPr/>
                    <a:lstStyle/>
                    <a:p>
                      <a:pPr algn="ctr" fontAlgn="ctr"/>
                      <a:r>
                        <a:rPr lang="en-US" sz="800" u="none" strike="noStrike">
                          <a:effectLst/>
                        </a:rPr>
                        <a:t>Entry Vector</a:t>
                      </a:r>
                      <a:endParaRPr lang="en-US" sz="800" b="1" i="0" u="none" strike="noStrike">
                        <a:solidFill>
                          <a:srgbClr val="000000"/>
                        </a:solidFill>
                        <a:effectLst/>
                        <a:latin typeface="Helvetica" panose="020B0604020202020204" pitchFamily="34" charset="0"/>
                      </a:endParaRPr>
                    </a:p>
                  </a:txBody>
                  <a:tcPr marL="4766" marR="4766" marT="4766"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3358004843"/>
                  </a:ext>
                </a:extLst>
              </a:tr>
              <a:tr h="263258">
                <a:tc>
                  <a:txBody>
                    <a:bodyPr/>
                    <a:lstStyle/>
                    <a:p>
                      <a:pPr algn="ctr" fontAlgn="ctr"/>
                      <a:r>
                        <a:rPr lang="en-US" sz="800" u="none" strike="noStrike">
                          <a:effectLst/>
                        </a:rPr>
                        <a:t>pBTK001</a:t>
                      </a:r>
                      <a:endParaRPr lang="en-US" sz="800" b="1"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800" u="none" strike="noStrike">
                          <a:effectLst/>
                        </a:rPr>
                        <a:t>entry vector</a:t>
                      </a:r>
                      <a:endParaRPr lang="en-US" sz="800" b="0"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800" u="none" strike="noStrike">
                          <a:effectLst/>
                        </a:rPr>
                        <a:t> </a:t>
                      </a:r>
                      <a:endParaRPr lang="en-US" sz="800" b="0"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800" u="none" strike="noStrike">
                          <a:effectLst/>
                        </a:rPr>
                        <a:t> </a:t>
                      </a:r>
                      <a:endParaRPr lang="en-US" sz="800" b="0" i="0" u="none" strike="noStrike">
                        <a:solidFill>
                          <a:srgbClr val="000000"/>
                        </a:solidFill>
                        <a:effectLst/>
                        <a:latin typeface="Helvetica" panose="020B0604020202020204" pitchFamily="34" charset="0"/>
                      </a:endParaRPr>
                    </a:p>
                  </a:txBody>
                  <a:tcPr marL="4766" marR="4766" marT="4766" marB="0" anchor="ctr"/>
                </a:tc>
                <a:tc>
                  <a:txBody>
                    <a:bodyPr/>
                    <a:lstStyle/>
                    <a:p>
                      <a:pPr algn="l" fontAlgn="ctr"/>
                      <a:r>
                        <a:rPr lang="en-US" sz="800" u="none" strike="noStrike">
                          <a:effectLst/>
                        </a:rPr>
                        <a:t>entry vector for generating new parts</a:t>
                      </a:r>
                      <a:endParaRPr lang="en-US" sz="800" b="0"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800" u="none" strike="noStrike">
                          <a:effectLst/>
                        </a:rPr>
                        <a:t>p15A</a:t>
                      </a:r>
                      <a:endParaRPr lang="en-US" sz="800" b="0"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ctr"/>
                      <a:r>
                        <a:rPr lang="en-US" sz="800" u="none" strike="noStrike">
                          <a:effectLst/>
                        </a:rPr>
                        <a:t>1</a:t>
                      </a:r>
                      <a:endParaRPr lang="en-US" sz="800" b="0" i="0" u="none" strike="noStrike">
                        <a:solidFill>
                          <a:srgbClr val="000000"/>
                        </a:solidFill>
                        <a:effectLst/>
                        <a:latin typeface="Helvetica" panose="020B0604020202020204" pitchFamily="34" charset="0"/>
                      </a:endParaRPr>
                    </a:p>
                  </a:txBody>
                  <a:tcPr marL="4766" marR="4766" marT="4766" marB="0" anchor="ctr"/>
                </a:tc>
                <a:tc>
                  <a:txBody>
                    <a:bodyPr/>
                    <a:lstStyle/>
                    <a:p>
                      <a:pPr algn="ctr" fontAlgn="b"/>
                      <a:endParaRPr lang="en-US" sz="800" b="0" i="0"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2451899097"/>
                  </a:ext>
                </a:extLst>
              </a:tr>
              <a:tr h="160237">
                <a:tc gridSpan="8">
                  <a:txBody>
                    <a:bodyPr/>
                    <a:lstStyle/>
                    <a:p>
                      <a:pPr algn="ctr" fontAlgn="ctr"/>
                      <a:r>
                        <a:rPr lang="en-US" sz="800" u="none" strike="noStrike">
                          <a:effectLst/>
                        </a:rPr>
                        <a:t>pYTK001 from Yeast Toolkit is a suitable entry vector</a:t>
                      </a:r>
                      <a:endParaRPr lang="en-US" sz="800" b="1" i="0" u="none" strike="noStrike">
                        <a:solidFill>
                          <a:srgbClr val="000000"/>
                        </a:solidFill>
                        <a:effectLst/>
                        <a:latin typeface="Helvetica" panose="020B0604020202020204" pitchFamily="34" charset="0"/>
                      </a:endParaRPr>
                    </a:p>
                  </a:txBody>
                  <a:tcPr marL="4766" marR="4766" marT="4766"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2470004054"/>
                  </a:ext>
                </a:extLst>
              </a:tr>
              <a:tr h="210707">
                <a:tc gridSpan="8">
                  <a:txBody>
                    <a:bodyPr/>
                    <a:lstStyle/>
                    <a:p>
                      <a:pPr algn="ctr" fontAlgn="ctr"/>
                      <a:r>
                        <a:rPr lang="en-US" sz="800" u="none" strike="noStrike" dirty="0">
                          <a:effectLst/>
                        </a:rPr>
                        <a:t>Type 1 - Connectors</a:t>
                      </a:r>
                      <a:endParaRPr lang="en-US" sz="800" b="1" i="0" u="none" strike="noStrike" dirty="0">
                        <a:solidFill>
                          <a:srgbClr val="000000"/>
                        </a:solidFill>
                        <a:effectLst/>
                        <a:latin typeface="Helvetica" panose="020B0604020202020204" pitchFamily="34" charset="0"/>
                      </a:endParaRPr>
                    </a:p>
                  </a:txBody>
                  <a:tcPr marL="4766" marR="4766" marT="4766" marB="0" anchor="ctr">
                    <a:solidFill>
                      <a:schemeClr val="accent4">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3474007785"/>
                  </a:ext>
                </a:extLst>
              </a:tr>
              <a:tr h="135004">
                <a:tc gridSpan="8">
                  <a:txBody>
                    <a:bodyPr/>
                    <a:lstStyle/>
                    <a:p>
                      <a:pPr algn="ctr" fontAlgn="ctr"/>
                      <a:r>
                        <a:rPr lang="en-US" sz="800" u="none" strike="noStrike" dirty="0">
                          <a:effectLst/>
                        </a:rPr>
                        <a:t>Use Connector sequences from Yeast Toolkit </a:t>
                      </a:r>
                      <a:endParaRPr lang="en-US" sz="800" b="1" i="0" u="none" strike="noStrike" dirty="0">
                        <a:solidFill>
                          <a:srgbClr val="000000"/>
                        </a:solidFill>
                        <a:effectLst/>
                        <a:latin typeface="Helvetica" panose="020B0604020202020204" pitchFamily="34" charset="0"/>
                      </a:endParaRPr>
                    </a:p>
                  </a:txBody>
                  <a:tcPr marL="4766" marR="4766" marT="4766" marB="0" anchor="ctr">
                    <a:solidFill>
                      <a:schemeClr val="accent4">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767480349"/>
                  </a:ext>
                </a:extLst>
              </a:tr>
              <a:tr h="210707">
                <a:tc gridSpan="8">
                  <a:txBody>
                    <a:bodyPr/>
                    <a:lstStyle/>
                    <a:p>
                      <a:pPr algn="ctr" fontAlgn="ctr"/>
                      <a:r>
                        <a:rPr lang="en-US" sz="800" u="none" strike="noStrike" dirty="0">
                          <a:effectLst/>
                        </a:rPr>
                        <a:t>Type 2 - Promoters</a:t>
                      </a:r>
                      <a:endParaRPr lang="en-US" sz="800" b="1"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377377655"/>
                  </a:ext>
                </a:extLst>
              </a:tr>
              <a:tr h="136265">
                <a:tc gridSpan="8">
                  <a:txBody>
                    <a:bodyPr/>
                    <a:lstStyle/>
                    <a:p>
                      <a:pPr algn="ctr" fontAlgn="ctr"/>
                      <a:r>
                        <a:rPr lang="en-US" sz="800" b="0" i="0" u="none" strike="noStrike" dirty="0">
                          <a:solidFill>
                            <a:srgbClr val="000000"/>
                          </a:solidFill>
                          <a:effectLst/>
                          <a:latin typeface="Helvetica" panose="020B0604020202020204" pitchFamily="34" charset="0"/>
                        </a:rPr>
                        <a:t>Constitutive</a:t>
                      </a:r>
                    </a:p>
                  </a:txBody>
                  <a:tcPr marL="4766" marR="4766" marT="4766" marB="0" anchor="ctr">
                    <a:solidFill>
                      <a:schemeClr val="accent6">
                        <a:lumMod val="20000"/>
                        <a:lumOff val="80000"/>
                      </a:schemeClr>
                    </a:solidFill>
                  </a:tcPr>
                </a:tc>
                <a:tc hMerge="1">
                  <a:txBody>
                    <a:bodyPr/>
                    <a:lstStyle/>
                    <a:p>
                      <a:pPr algn="ctr" fontAlgn="ctr"/>
                      <a:endParaRPr lang="en-US" sz="800" b="1" i="1"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hMerge="1">
                  <a:txBody>
                    <a:bodyPr/>
                    <a:lstStyle/>
                    <a:p>
                      <a:endParaRPr/>
                    </a:p>
                  </a:txBody>
                  <a:tcPr marL="4766" marR="4766" marT="4766" marB="0" anchor="ctr">
                    <a:solidFill>
                      <a:schemeClr val="accent6">
                        <a:lumMod val="20000"/>
                        <a:lumOff val="80000"/>
                      </a:schemeClr>
                    </a:solidFill>
                  </a:tcPr>
                </a:tc>
                <a:tc hMerge="1">
                  <a:txBody>
                    <a:bodyPr/>
                    <a:lstStyle/>
                    <a:p>
                      <a:endParaRPr/>
                    </a:p>
                  </a:txBody>
                  <a:tcPr marL="4766" marR="4766" marT="4766" marB="0" anchor="ctr">
                    <a:solidFill>
                      <a:schemeClr val="accent6">
                        <a:lumMod val="20000"/>
                        <a:lumOff val="80000"/>
                      </a:schemeClr>
                    </a:solidFill>
                  </a:tcPr>
                </a:tc>
                <a:tc hMerge="1">
                  <a:txBody>
                    <a:bodyPr/>
                    <a:lstStyle/>
                    <a:p>
                      <a:endParaRPr/>
                    </a:p>
                  </a:txBody>
                  <a:tcPr marL="4766" marR="4766" marT="4766" marB="0" anchor="ctr">
                    <a:solidFill>
                      <a:schemeClr val="accent6">
                        <a:lumMod val="20000"/>
                        <a:lumOff val="80000"/>
                      </a:schemeClr>
                    </a:solidFill>
                  </a:tcPr>
                </a:tc>
                <a:tc hMerge="1">
                  <a:txBody>
                    <a:bodyPr/>
                    <a:lstStyle/>
                    <a:p>
                      <a:endParaRPr/>
                    </a:p>
                  </a:txBody>
                  <a:tcPr marL="4766" marR="4766" marT="4766" marB="0" anchor="ctr">
                    <a:solidFill>
                      <a:schemeClr val="accent6">
                        <a:lumMod val="20000"/>
                        <a:lumOff val="80000"/>
                      </a:schemeClr>
                    </a:solidFill>
                  </a:tcPr>
                </a:tc>
                <a:tc hMerge="1">
                  <a:txBody>
                    <a:bodyPr/>
                    <a:lstStyle/>
                    <a:p>
                      <a:endParaRPr/>
                    </a:p>
                  </a:txBody>
                  <a:tcPr marL="4766" marR="4766" marT="4766" marB="0" anchor="ctr">
                    <a:solidFill>
                      <a:schemeClr val="accent6">
                        <a:lumMod val="20000"/>
                        <a:lumOff val="80000"/>
                      </a:schemeClr>
                    </a:solidFill>
                  </a:tcPr>
                </a:tc>
                <a:tc hMerge="1">
                  <a:txBody>
                    <a:bodyPr/>
                    <a:lstStyle/>
                    <a:p>
                      <a:endParaRPr dirty="0"/>
                    </a:p>
                  </a:txBody>
                  <a:tcPr marL="4766" marR="4766" marT="4766" marB="0" anchor="ctr">
                    <a:solidFill>
                      <a:schemeClr val="accent6">
                        <a:lumMod val="20000"/>
                        <a:lumOff val="80000"/>
                      </a:schemeClr>
                    </a:solidFill>
                  </a:tcPr>
                </a:tc>
                <a:tc>
                  <a:txBody>
                    <a:bodyPr/>
                    <a:lstStyle/>
                    <a:p>
                      <a:pPr algn="l" fontAlgn="b"/>
                      <a:endParaRPr lang="en-US" sz="800" b="0" i="0" u="none" strike="noStrike" dirty="0">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69198473"/>
                  </a:ext>
                </a:extLst>
              </a:tr>
              <a:tr h="136265">
                <a:tc>
                  <a:txBody>
                    <a:bodyPr/>
                    <a:lstStyle/>
                    <a:p>
                      <a:pPr algn="ctr" fontAlgn="ctr"/>
                      <a:r>
                        <a:rPr lang="en-US" sz="800" u="none" strike="noStrike">
                          <a:effectLst/>
                        </a:rPr>
                        <a:t>pBTK102</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promoter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ctr"/>
                      <a:r>
                        <a:rPr lang="en-US" sz="800" u="none" strike="noStrike">
                          <a:effectLst/>
                        </a:rPr>
                        <a:t>T7 + RBS</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3052535836"/>
                  </a:ext>
                </a:extLst>
              </a:tr>
              <a:tr h="136265">
                <a:tc>
                  <a:txBody>
                    <a:bodyPr/>
                    <a:lstStyle/>
                    <a:p>
                      <a:pPr algn="ctr" fontAlgn="ctr"/>
                      <a:r>
                        <a:rPr lang="en-US" sz="800" u="none" strike="noStrike">
                          <a:effectLst/>
                        </a:rPr>
                        <a:t>pBTK107</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promoter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ctr"/>
                      <a:r>
                        <a:rPr lang="en-US" sz="800" u="none" strike="noStrike" dirty="0">
                          <a:effectLst/>
                        </a:rPr>
                        <a:t>CP25 + RBS</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2036530827"/>
                  </a:ext>
                </a:extLst>
              </a:tr>
              <a:tr h="136265">
                <a:tc>
                  <a:txBody>
                    <a:bodyPr/>
                    <a:lstStyle/>
                    <a:p>
                      <a:pPr algn="ctr" fontAlgn="ctr"/>
                      <a:r>
                        <a:rPr lang="en-US" sz="800" u="none" strike="noStrike">
                          <a:effectLst/>
                        </a:rPr>
                        <a:t>pBTK110</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promoter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ctr"/>
                      <a:r>
                        <a:rPr lang="en-US" sz="800" u="none" strike="noStrike">
                          <a:effectLst/>
                        </a:rPr>
                        <a:t>CP6 + RBS</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1336605044"/>
                  </a:ext>
                </a:extLst>
              </a:tr>
              <a:tr h="136265">
                <a:tc>
                  <a:txBody>
                    <a:bodyPr/>
                    <a:lstStyle/>
                    <a:p>
                      <a:pPr algn="ctr" fontAlgn="ctr"/>
                      <a:r>
                        <a:rPr lang="en-US" sz="800" u="none" strike="noStrike">
                          <a:effectLst/>
                        </a:rPr>
                        <a:t>pBTK112</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promoter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ctr"/>
                      <a:r>
                        <a:rPr lang="en-US" sz="800" u="none" strike="noStrike" dirty="0">
                          <a:effectLst/>
                        </a:rPr>
                        <a:t>CP12b + RBS</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a:effectLst/>
                        </a:rPr>
                        <a:t> </a:t>
                      </a:r>
                      <a:endParaRPr lang="en-US" sz="800" b="0" i="0"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1893137878"/>
                  </a:ext>
                </a:extLst>
              </a:tr>
              <a:tr h="136265">
                <a:tc>
                  <a:txBody>
                    <a:bodyPr/>
                    <a:lstStyle/>
                    <a:p>
                      <a:pPr algn="ctr" fontAlgn="ctr"/>
                      <a:r>
                        <a:rPr lang="en-US" sz="800" u="none" strike="noStrike">
                          <a:effectLst/>
                        </a:rPr>
                        <a:t>pBTK113</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promoter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ctr"/>
                      <a:r>
                        <a:rPr lang="en-US" sz="800" u="none" strike="noStrike">
                          <a:effectLst/>
                        </a:rPr>
                        <a:t>CP32 + RBS</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a:effectLst/>
                        </a:rPr>
                        <a:t> </a:t>
                      </a:r>
                      <a:endParaRPr lang="en-US" sz="800" b="0" i="0" u="none" strike="noStrike">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1386947725"/>
                  </a:ext>
                </a:extLst>
              </a:tr>
              <a:tr h="136265">
                <a:tc>
                  <a:txBody>
                    <a:bodyPr/>
                    <a:lstStyle/>
                    <a:p>
                      <a:pPr algn="ctr" fontAlgn="ctr"/>
                      <a:r>
                        <a:rPr lang="en-US" sz="800" u="none" strike="noStrike">
                          <a:effectLst/>
                        </a:rPr>
                        <a:t>pBTK119</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promoter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ctr"/>
                      <a:r>
                        <a:rPr lang="en-US" sz="800" u="none" strike="noStrike" dirty="0">
                          <a:effectLst/>
                        </a:rPr>
                        <a:t>PA1 + RBS</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p15A</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4</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a:effectLst/>
                        </a:rPr>
                        <a:t> </a:t>
                      </a:r>
                      <a:endParaRPr lang="en-US" sz="800" b="0" i="0" u="none" strike="noStrike">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2694971436"/>
                  </a:ext>
                </a:extLst>
              </a:tr>
              <a:tr h="136265">
                <a:tc>
                  <a:txBody>
                    <a:bodyPr/>
                    <a:lstStyle/>
                    <a:p>
                      <a:pPr algn="ctr" fontAlgn="ctr"/>
                      <a:r>
                        <a:rPr lang="en-US" sz="800" u="none" strike="noStrike">
                          <a:effectLst/>
                        </a:rPr>
                        <a:t>pBTK120</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promoter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ctr"/>
                      <a:r>
                        <a:rPr lang="en-US" sz="800" u="none" strike="noStrike" dirty="0">
                          <a:effectLst/>
                        </a:rPr>
                        <a:t>PA2 + RBS</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p15A</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4</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a:effectLst/>
                        </a:rPr>
                        <a:t> </a:t>
                      </a:r>
                      <a:endParaRPr lang="en-US" sz="800" b="0" i="0" u="none" strike="noStrike">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186510423"/>
                  </a:ext>
                </a:extLst>
              </a:tr>
              <a:tr h="136265">
                <a:tc>
                  <a:txBody>
                    <a:bodyPr/>
                    <a:lstStyle/>
                    <a:p>
                      <a:pPr algn="ctr" fontAlgn="ctr"/>
                      <a:r>
                        <a:rPr lang="en-US" sz="800" u="none" strike="noStrike">
                          <a:effectLst/>
                        </a:rPr>
                        <a:t>pBTK121</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promoter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ctr"/>
                      <a:r>
                        <a:rPr lang="en-US" sz="800" u="none" strike="noStrike" dirty="0">
                          <a:effectLst/>
                        </a:rPr>
                        <a:t>PA3 + RBS</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p15A</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4</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1602303382"/>
                  </a:ext>
                </a:extLst>
              </a:tr>
              <a:tr h="136265">
                <a:tc gridSpan="8">
                  <a:txBody>
                    <a:bodyPr/>
                    <a:lstStyle/>
                    <a:p>
                      <a:pPr algn="ctr" fontAlgn="ctr"/>
                      <a:r>
                        <a:rPr lang="en-US" sz="800" u="none" strike="noStrike" dirty="0">
                          <a:effectLst/>
                        </a:rPr>
                        <a:t>Inducible</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6">
                        <a:lumMod val="20000"/>
                        <a:lumOff val="80000"/>
                      </a:schemeClr>
                    </a:solidFill>
                  </a:tcPr>
                </a:tc>
                <a:tc hMerge="1">
                  <a:txBody>
                    <a:bodyPr/>
                    <a:lstStyle/>
                    <a:p>
                      <a:endParaRPr/>
                    </a:p>
                  </a:txBody>
                  <a:tcPr marL="4766" marR="4766" marT="4766" marB="0" anchor="b">
                    <a:solidFill>
                      <a:schemeClr val="accent6">
                        <a:lumMod val="20000"/>
                        <a:lumOff val="80000"/>
                      </a:schemeClr>
                    </a:solidFill>
                  </a:tcPr>
                </a:tc>
                <a:tc hMerge="1">
                  <a:txBody>
                    <a:bodyPr/>
                    <a:lstStyle/>
                    <a:p>
                      <a:endParaRPr/>
                    </a:p>
                  </a:txBody>
                  <a:tcPr marL="4766" marR="4766" marT="4766" marB="0" anchor="b">
                    <a:solidFill>
                      <a:schemeClr val="accent6">
                        <a:lumMod val="20000"/>
                        <a:lumOff val="80000"/>
                      </a:schemeClr>
                    </a:solidFill>
                  </a:tcPr>
                </a:tc>
                <a:tc hMerge="1">
                  <a:txBody>
                    <a:bodyPr/>
                    <a:lstStyle/>
                    <a:p>
                      <a:endParaRPr/>
                    </a:p>
                  </a:txBody>
                  <a:tcPr marL="4766" marR="4766" marT="4766" marB="0" anchor="b">
                    <a:solidFill>
                      <a:schemeClr val="accent6">
                        <a:lumMod val="20000"/>
                        <a:lumOff val="80000"/>
                      </a:schemeClr>
                    </a:solidFill>
                  </a:tcPr>
                </a:tc>
                <a:tc hMerge="1">
                  <a:txBody>
                    <a:bodyPr/>
                    <a:lstStyle/>
                    <a:p>
                      <a:endParaRPr/>
                    </a:p>
                  </a:txBody>
                  <a:tcPr marL="4766" marR="4766" marT="4766" marB="0" anchor="b">
                    <a:solidFill>
                      <a:schemeClr val="accent6">
                        <a:lumMod val="20000"/>
                        <a:lumOff val="80000"/>
                      </a:schemeClr>
                    </a:solidFill>
                  </a:tcPr>
                </a:tc>
                <a:tc hMerge="1">
                  <a:txBody>
                    <a:bodyPr/>
                    <a:lstStyle/>
                    <a:p>
                      <a:endParaRPr/>
                    </a:p>
                  </a:txBody>
                  <a:tcPr marL="4766" marR="4766" marT="4766" marB="0" anchor="b">
                    <a:solidFill>
                      <a:schemeClr val="accent6">
                        <a:lumMod val="20000"/>
                        <a:lumOff val="80000"/>
                      </a:schemeClr>
                    </a:solidFill>
                  </a:tcPr>
                </a:tc>
                <a:tc hMerge="1">
                  <a:txBody>
                    <a:bodyPr/>
                    <a:lstStyle/>
                    <a:p>
                      <a:endParaRPr/>
                    </a:p>
                  </a:txBody>
                  <a:tcPr marL="4766" marR="4766" marT="4766" marB="0" anchor="b">
                    <a:solidFill>
                      <a:schemeClr val="accent6">
                        <a:lumMod val="20000"/>
                        <a:lumOff val="80000"/>
                      </a:schemeClr>
                    </a:solidFill>
                  </a:tcPr>
                </a:tc>
                <a:tc hMerge="1">
                  <a:txBody>
                    <a:bodyPr/>
                    <a:lstStyle/>
                    <a:p>
                      <a:endParaRPr dirty="0"/>
                    </a:p>
                  </a:txBody>
                  <a:tcPr marL="4766" marR="4766" marT="4766" marB="0" anchor="ctr">
                    <a:solidFill>
                      <a:schemeClr val="accent6">
                        <a:lumMod val="20000"/>
                        <a:lumOff val="80000"/>
                      </a:schemeClr>
                    </a:solidFill>
                  </a:tcPr>
                </a:tc>
                <a:tc>
                  <a:txBody>
                    <a:bodyPr/>
                    <a:lstStyle/>
                    <a:p>
                      <a:pPr algn="l" fontAlgn="b"/>
                      <a:endParaRPr lang="en-US" sz="800" b="0" i="0" u="none" strike="noStrike" dirty="0">
                        <a:solidFill>
                          <a:srgbClr val="000000"/>
                        </a:solidFill>
                        <a:effectLst/>
                        <a:latin typeface="Helvetica" panose="020B0604020202020204" pitchFamily="34" charset="0"/>
                      </a:endParaRPr>
                    </a:p>
                  </a:txBody>
                  <a:tcPr marL="4766" marR="4766" marT="4766" marB="0" anchor="b"/>
                </a:tc>
                <a:extLst>
                  <a:ext uri="{0D108BD9-81ED-4DB2-BD59-A6C34878D82A}">
                    <a16:rowId xmlns:a16="http://schemas.microsoft.com/office/drawing/2014/main" val="1685853567"/>
                  </a:ext>
                </a:extLst>
              </a:tr>
              <a:tr h="136265">
                <a:tc>
                  <a:txBody>
                    <a:bodyPr/>
                    <a:lstStyle/>
                    <a:p>
                      <a:pPr algn="ctr" fontAlgn="ctr"/>
                      <a:r>
                        <a:rPr lang="en-US" sz="800" u="none" strike="noStrike">
                          <a:effectLst/>
                        </a:rPr>
                        <a:t>pBTK103</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promoter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2</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2</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ctr"/>
                      <a:r>
                        <a:rPr lang="en-US" sz="800" u="none" strike="noStrike" dirty="0">
                          <a:effectLst/>
                        </a:rPr>
                        <a:t>Lac </a:t>
                      </a:r>
                      <a:r>
                        <a:rPr lang="en-US" sz="800" u="none" strike="noStrike" dirty="0" err="1">
                          <a:effectLst/>
                        </a:rPr>
                        <a:t>lacO</a:t>
                      </a:r>
                      <a:r>
                        <a:rPr lang="en-US" sz="800" u="none" strike="noStrike" dirty="0">
                          <a:effectLst/>
                        </a:rPr>
                        <a:t> + RBS</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err="1">
                          <a:effectLst/>
                        </a:rPr>
                        <a:t>CamR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ColE1</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6</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1320541632"/>
                  </a:ext>
                </a:extLst>
              </a:tr>
              <a:tr h="136265">
                <a:tc>
                  <a:txBody>
                    <a:bodyPr/>
                    <a:lstStyle/>
                    <a:p>
                      <a:pPr algn="ctr" fontAlgn="ctr"/>
                      <a:r>
                        <a:rPr lang="en-US" sz="800" u="none" strike="noStrike">
                          <a:effectLst/>
                        </a:rPr>
                        <a:t>pBTK124</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promoter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2</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dirty="0">
                          <a:effectLst/>
                        </a:rPr>
                        <a:t>CP25 (</a:t>
                      </a:r>
                      <a:r>
                        <a:rPr lang="en-US" sz="800" u="none" strike="noStrike" dirty="0" err="1">
                          <a:effectLst/>
                        </a:rPr>
                        <a:t>lacO</a:t>
                      </a:r>
                      <a:r>
                        <a:rPr lang="en-US" sz="800" u="none" strike="noStrike" dirty="0">
                          <a:effectLst/>
                        </a:rPr>
                        <a:t>)</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 </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2426109511"/>
                  </a:ext>
                </a:extLst>
              </a:tr>
              <a:tr h="136265">
                <a:tc>
                  <a:txBody>
                    <a:bodyPr/>
                    <a:lstStyle/>
                    <a:p>
                      <a:pPr algn="ctr" fontAlgn="ctr"/>
                      <a:r>
                        <a:rPr lang="en-US" sz="800" u="none" strike="noStrike">
                          <a:effectLst/>
                        </a:rPr>
                        <a:t>pBTK130</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promoter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dirty="0">
                          <a:effectLst/>
                        </a:rPr>
                        <a:t>T7 (</a:t>
                      </a:r>
                      <a:r>
                        <a:rPr lang="en-US" sz="800" u="none" strike="noStrike" dirty="0" err="1">
                          <a:effectLst/>
                        </a:rPr>
                        <a:t>lacO</a:t>
                      </a:r>
                      <a:r>
                        <a:rPr lang="en-US" sz="800" u="none" strike="noStrike" dirty="0">
                          <a:effectLst/>
                        </a:rPr>
                        <a:t>)</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6">
                        <a:lumMod val="20000"/>
                        <a:lumOff val="80000"/>
                      </a:schemeClr>
                    </a:solidFill>
                  </a:tcPr>
                </a:tc>
                <a:tc>
                  <a:txBody>
                    <a:bodyPr/>
                    <a:lstStyle/>
                    <a:p>
                      <a:pPr algn="ctr" fontAlgn="ctr"/>
                      <a:r>
                        <a:rPr lang="en-US" sz="800" u="none" strike="noStrike" dirty="0" err="1">
                          <a:effectLst/>
                        </a:rPr>
                        <a:t>CamR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ctr" fontAlgn="ctr"/>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rgbClr val="FFC000"/>
                    </a:solidFill>
                  </a:tcPr>
                </a:tc>
                <a:extLst>
                  <a:ext uri="{0D108BD9-81ED-4DB2-BD59-A6C34878D82A}">
                    <a16:rowId xmlns:a16="http://schemas.microsoft.com/office/drawing/2014/main" val="3990662505"/>
                  </a:ext>
                </a:extLst>
              </a:tr>
              <a:tr h="210707">
                <a:tc gridSpan="8">
                  <a:txBody>
                    <a:bodyPr/>
                    <a:lstStyle/>
                    <a:p>
                      <a:pPr algn="ctr" fontAlgn="ctr"/>
                      <a:r>
                        <a:rPr lang="en-US" sz="800" u="none" strike="noStrike" dirty="0">
                          <a:effectLst/>
                        </a:rPr>
                        <a:t>Type 3 - Coding Sequences</a:t>
                      </a:r>
                      <a:endParaRPr lang="en-US" sz="800" b="1"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ctr"/>
                      <a:endParaRPr lang="en-US" sz="800" b="0" i="0" u="none" strike="noStrike" dirty="0">
                        <a:solidFill>
                          <a:srgbClr val="000000"/>
                        </a:solidFill>
                        <a:effectLst/>
                        <a:latin typeface="Helvetica" panose="020B0604020202020204" pitchFamily="34" charset="0"/>
                      </a:endParaRPr>
                    </a:p>
                  </a:txBody>
                  <a:tcPr marL="4766" marR="4766" marT="4766" marB="0" anchor="ctr"/>
                </a:tc>
                <a:extLst>
                  <a:ext uri="{0D108BD9-81ED-4DB2-BD59-A6C34878D82A}">
                    <a16:rowId xmlns:a16="http://schemas.microsoft.com/office/drawing/2014/main" val="3525282032"/>
                  </a:ext>
                </a:extLst>
              </a:tr>
              <a:tr h="136265">
                <a:tc>
                  <a:txBody>
                    <a:bodyPr/>
                    <a:lstStyle/>
                    <a:p>
                      <a:pPr algn="ctr" fontAlgn="ctr"/>
                      <a:r>
                        <a:rPr lang="en-US" sz="800" u="none" strike="noStrike">
                          <a:effectLst/>
                        </a:rPr>
                        <a:t>pBTK200</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coding_sequence</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dirty="0">
                          <a:effectLst/>
                        </a:rPr>
                        <a:t>3</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l" fontAlgn="ctr"/>
                      <a:r>
                        <a:rPr lang="en-US" sz="800" u="none" strike="noStrike">
                          <a:effectLst/>
                        </a:rPr>
                        <a:t>T7 RNA Polymerase</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b"/>
                      <a:r>
                        <a:rPr lang="en-US" sz="800" u="none" strike="noStrike">
                          <a:effectLst/>
                        </a:rPr>
                        <a:t>2</a:t>
                      </a:r>
                      <a:endParaRPr lang="en-US" sz="800" b="0" i="0" u="none" strike="noStrike">
                        <a:solidFill>
                          <a:srgbClr val="000000"/>
                        </a:solidFill>
                        <a:effectLst/>
                        <a:latin typeface="Helvetica" panose="020B0604020202020204" pitchFamily="34" charset="0"/>
                      </a:endParaRPr>
                    </a:p>
                  </a:txBody>
                  <a:tcPr marL="4766" marR="4766" marT="4766" marB="0" anchor="b">
                    <a:solidFill>
                      <a:schemeClr val="accent2">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rgbClr val="FFC000"/>
                    </a:solidFill>
                  </a:tcPr>
                </a:tc>
                <a:extLst>
                  <a:ext uri="{0D108BD9-81ED-4DB2-BD59-A6C34878D82A}">
                    <a16:rowId xmlns:a16="http://schemas.microsoft.com/office/drawing/2014/main" val="633340228"/>
                  </a:ext>
                </a:extLst>
              </a:tr>
              <a:tr h="136265">
                <a:tc>
                  <a:txBody>
                    <a:bodyPr/>
                    <a:lstStyle/>
                    <a:p>
                      <a:pPr algn="ctr" fontAlgn="ctr"/>
                      <a:r>
                        <a:rPr lang="en-US" sz="800" u="none" strike="noStrike">
                          <a:effectLst/>
                        </a:rPr>
                        <a:t>pBTK203</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coding_sequence</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dirty="0">
                          <a:effectLst/>
                        </a:rPr>
                        <a:t>3</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l" fontAlgn="ctr"/>
                      <a:r>
                        <a:rPr lang="en-US" sz="800" u="none" strike="noStrike">
                          <a:effectLst/>
                        </a:rPr>
                        <a:t>LacI repressor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b"/>
                      <a:r>
                        <a:rPr lang="en-US" sz="800" u="none" strike="noStrike">
                          <a:effectLst/>
                        </a:rPr>
                        <a:t>6</a:t>
                      </a:r>
                      <a:endParaRPr lang="en-US" sz="800" b="0" i="0" u="none" strike="noStrike">
                        <a:solidFill>
                          <a:srgbClr val="000000"/>
                        </a:solidFill>
                        <a:effectLst/>
                        <a:latin typeface="Helvetica" panose="020B0604020202020204" pitchFamily="34" charset="0"/>
                      </a:endParaRPr>
                    </a:p>
                  </a:txBody>
                  <a:tcPr marL="4766" marR="4766" marT="4766" marB="0" anchor="b">
                    <a:solidFill>
                      <a:schemeClr val="accent2">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522435350"/>
                  </a:ext>
                </a:extLst>
              </a:tr>
              <a:tr h="136265">
                <a:tc>
                  <a:txBody>
                    <a:bodyPr/>
                    <a:lstStyle/>
                    <a:p>
                      <a:pPr algn="ctr" fontAlgn="ctr"/>
                      <a:r>
                        <a:rPr lang="en-US" sz="800" u="none" strike="noStrike">
                          <a:effectLst/>
                        </a:rPr>
                        <a:t>pBTK205</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coding_sequence</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l" fontAlgn="ctr"/>
                      <a:r>
                        <a:rPr lang="en-US" sz="800" u="none" strike="noStrike" dirty="0">
                          <a:effectLst/>
                        </a:rPr>
                        <a:t>GFP optim-1</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b"/>
                      <a:r>
                        <a:rPr lang="en-US" sz="800" u="none" strike="noStrike">
                          <a:effectLst/>
                        </a:rPr>
                        <a:t>7</a:t>
                      </a:r>
                      <a:endParaRPr lang="en-US" sz="800" b="0" i="0" u="none" strike="noStrike">
                        <a:solidFill>
                          <a:srgbClr val="000000"/>
                        </a:solidFill>
                        <a:effectLst/>
                        <a:latin typeface="Helvetica" panose="020B0604020202020204" pitchFamily="34" charset="0"/>
                      </a:endParaRPr>
                    </a:p>
                  </a:txBody>
                  <a:tcPr marL="4766" marR="4766" marT="4766" marB="0" anchor="b">
                    <a:solidFill>
                      <a:schemeClr val="accent2">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2846078496"/>
                  </a:ext>
                </a:extLst>
              </a:tr>
              <a:tr h="136265">
                <a:tc>
                  <a:txBody>
                    <a:bodyPr/>
                    <a:lstStyle/>
                    <a:p>
                      <a:pPr algn="ctr" fontAlgn="ctr"/>
                      <a:r>
                        <a:rPr lang="en-US" sz="800" u="none" strike="noStrike">
                          <a:effectLst/>
                        </a:rPr>
                        <a:t>pBTK206</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coding_sequence</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l" fontAlgn="ctr"/>
                      <a:r>
                        <a:rPr lang="en-US" sz="800" u="none" strike="noStrike" dirty="0" err="1">
                          <a:effectLst/>
                        </a:rPr>
                        <a:t>Nanoluc</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b"/>
                      <a:r>
                        <a:rPr lang="en-US" sz="800" u="none" strike="noStrike">
                          <a:effectLst/>
                        </a:rPr>
                        <a:t>8</a:t>
                      </a:r>
                      <a:endParaRPr lang="en-US" sz="800" b="0" i="0" u="none" strike="noStrike">
                        <a:solidFill>
                          <a:srgbClr val="000000"/>
                        </a:solidFill>
                        <a:effectLst/>
                        <a:latin typeface="Helvetica" panose="020B0604020202020204" pitchFamily="34" charset="0"/>
                      </a:endParaRPr>
                    </a:p>
                  </a:txBody>
                  <a:tcPr marL="4766" marR="4766" marT="4766" marB="0" anchor="b">
                    <a:solidFill>
                      <a:schemeClr val="accent2">
                        <a:lumMod val="20000"/>
                        <a:lumOff val="80000"/>
                      </a:schemeClr>
                    </a:solidFill>
                  </a:tcPr>
                </a:tc>
                <a:tc>
                  <a:txBody>
                    <a:bodyPr/>
                    <a:lstStyle/>
                    <a:p>
                      <a:pPr algn="l" fontAlgn="b"/>
                      <a:r>
                        <a:rPr lang="en-US" sz="800" u="none" strike="noStrike">
                          <a:effectLst/>
                        </a:rPr>
                        <a:t> </a:t>
                      </a:r>
                      <a:endParaRPr lang="en-US" sz="800" b="0" i="0" u="none" strike="noStrike">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304770048"/>
                  </a:ext>
                </a:extLst>
              </a:tr>
              <a:tr h="136265">
                <a:tc>
                  <a:txBody>
                    <a:bodyPr/>
                    <a:lstStyle/>
                    <a:p>
                      <a:pPr algn="ctr" fontAlgn="ctr"/>
                      <a:r>
                        <a:rPr lang="en-US" sz="800" u="none" strike="noStrike">
                          <a:effectLst/>
                        </a:rPr>
                        <a:t>pBTK209</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coding_sequence</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l" fontAlgn="ctr"/>
                      <a:r>
                        <a:rPr lang="en-US" sz="800" u="none" strike="noStrike" dirty="0">
                          <a:effectLst/>
                        </a:rPr>
                        <a:t>dCas9</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dirty="0" err="1">
                          <a:effectLst/>
                        </a:rPr>
                        <a:t>CamR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b"/>
                      <a:r>
                        <a:rPr lang="en-US" sz="800" u="none" strike="noStrike">
                          <a:effectLst/>
                        </a:rPr>
                        <a:t>9</a:t>
                      </a:r>
                      <a:endParaRPr lang="en-US" sz="800" b="0" i="0" u="none" strike="noStrike">
                        <a:solidFill>
                          <a:srgbClr val="000000"/>
                        </a:solidFill>
                        <a:effectLst/>
                        <a:latin typeface="Helvetica" panose="020B0604020202020204" pitchFamily="34" charset="0"/>
                      </a:endParaRPr>
                    </a:p>
                  </a:txBody>
                  <a:tcPr marL="4766" marR="4766" marT="4766" marB="0" anchor="b">
                    <a:solidFill>
                      <a:schemeClr val="accent2">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3941141317"/>
                  </a:ext>
                </a:extLst>
              </a:tr>
              <a:tr h="136265">
                <a:tc>
                  <a:txBody>
                    <a:bodyPr/>
                    <a:lstStyle/>
                    <a:p>
                      <a:pPr algn="ctr" fontAlgn="ctr"/>
                      <a:r>
                        <a:rPr lang="en-US" sz="800" u="none" strike="noStrike">
                          <a:effectLst/>
                        </a:rPr>
                        <a:t>pBTK224</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coding_sequence</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l" fontAlgn="ctr"/>
                      <a:r>
                        <a:rPr lang="en-US" sz="800" u="none" strike="noStrike">
                          <a:effectLst/>
                        </a:rPr>
                        <a:t>E2-Crimson</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dirty="0" err="1">
                          <a:effectLst/>
                        </a:rPr>
                        <a:t>CamR</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dirty="0">
                          <a:effectLst/>
                        </a:rPr>
                        <a:t>ColE1</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b"/>
                      <a:r>
                        <a:rPr lang="en-US" sz="800" u="none" strike="noStrike">
                          <a:effectLst/>
                        </a:rPr>
                        <a:t>10</a:t>
                      </a:r>
                      <a:endParaRPr lang="en-US" sz="800" b="0" i="0" u="none" strike="noStrike">
                        <a:solidFill>
                          <a:srgbClr val="000000"/>
                        </a:solidFill>
                        <a:effectLst/>
                        <a:latin typeface="Helvetica" panose="020B0604020202020204" pitchFamily="34" charset="0"/>
                      </a:endParaRPr>
                    </a:p>
                  </a:txBody>
                  <a:tcPr marL="4766" marR="4766" marT="4766" marB="0" anchor="b">
                    <a:solidFill>
                      <a:schemeClr val="accent2">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577835738"/>
                  </a:ext>
                </a:extLst>
              </a:tr>
              <a:tr h="263258">
                <a:tc>
                  <a:txBody>
                    <a:bodyPr/>
                    <a:lstStyle/>
                    <a:p>
                      <a:pPr algn="ctr" fontAlgn="ctr"/>
                      <a:r>
                        <a:rPr lang="en-US" sz="800" u="none" strike="noStrike">
                          <a:effectLst/>
                        </a:rPr>
                        <a:t>pBTK229</a:t>
                      </a:r>
                      <a:endParaRPr lang="en-US" sz="800" b="1"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For homologous recombination</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3</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l" fontAlgn="ctr"/>
                      <a:r>
                        <a:rPr lang="en-US" sz="800" u="none" strike="noStrike">
                          <a:effectLst/>
                        </a:rPr>
                        <a:t>Kanamycin Resistance </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ctr"/>
                      <a:r>
                        <a:rPr lang="en-US" sz="800" u="none" strike="noStrike" dirty="0">
                          <a:effectLst/>
                        </a:rPr>
                        <a:t>ColE1</a:t>
                      </a:r>
                      <a:endParaRPr lang="en-US" sz="800" b="0" i="0" u="none" strike="noStrike" dirty="0">
                        <a:solidFill>
                          <a:srgbClr val="000000"/>
                        </a:solidFill>
                        <a:effectLst/>
                        <a:latin typeface="Helvetica" panose="020B0604020202020204" pitchFamily="34" charset="0"/>
                      </a:endParaRPr>
                    </a:p>
                  </a:txBody>
                  <a:tcPr marL="4766" marR="4766" marT="4766" marB="0" anchor="ctr">
                    <a:solidFill>
                      <a:schemeClr val="accent2">
                        <a:lumMod val="20000"/>
                        <a:lumOff val="80000"/>
                      </a:schemeClr>
                    </a:solidFill>
                  </a:tcPr>
                </a:tc>
                <a:tc>
                  <a:txBody>
                    <a:bodyPr/>
                    <a:lstStyle/>
                    <a:p>
                      <a:pPr algn="ctr" fontAlgn="b"/>
                      <a:r>
                        <a:rPr lang="en-US" sz="800" u="none" strike="noStrike" dirty="0">
                          <a:effectLst/>
                        </a:rPr>
                        <a:t>1</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2">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4766" marR="4766" marT="4766" marB="0" anchor="b">
                    <a:solidFill>
                      <a:schemeClr val="accent3"/>
                    </a:solidFill>
                  </a:tcPr>
                </a:tc>
                <a:extLst>
                  <a:ext uri="{0D108BD9-81ED-4DB2-BD59-A6C34878D82A}">
                    <a16:rowId xmlns:a16="http://schemas.microsoft.com/office/drawing/2014/main" val="1498552023"/>
                  </a:ext>
                </a:extLst>
              </a:tr>
            </a:tbl>
          </a:graphicData>
        </a:graphic>
      </p:graphicFrame>
      <p:graphicFrame>
        <p:nvGraphicFramePr>
          <p:cNvPr id="7" name="Table 6">
            <a:extLst>
              <a:ext uri="{FF2B5EF4-FFF2-40B4-BE49-F238E27FC236}">
                <a16:creationId xmlns:a16="http://schemas.microsoft.com/office/drawing/2014/main" id="{7FFAD993-9D9E-F85E-B6CB-0E139572F6F6}"/>
              </a:ext>
            </a:extLst>
          </p:cNvPr>
          <p:cNvGraphicFramePr>
            <a:graphicFrameLocks noGrp="1"/>
          </p:cNvGraphicFramePr>
          <p:nvPr>
            <p:extLst>
              <p:ext uri="{D42A27DB-BD31-4B8C-83A1-F6EECF244321}">
                <p14:modId xmlns:p14="http://schemas.microsoft.com/office/powerpoint/2010/main" val="4028344208"/>
              </p:ext>
            </p:extLst>
          </p:nvPr>
        </p:nvGraphicFramePr>
        <p:xfrm>
          <a:off x="8331200" y="5368774"/>
          <a:ext cx="3302000" cy="969644"/>
        </p:xfrm>
        <a:graphic>
          <a:graphicData uri="http://schemas.openxmlformats.org/drawingml/2006/table">
            <a:tbl>
              <a:tblPr>
                <a:tableStyleId>{5C22544A-7EE6-4342-B048-85BDC9FD1C3A}</a:tableStyleId>
              </a:tblPr>
              <a:tblGrid>
                <a:gridCol w="825500">
                  <a:extLst>
                    <a:ext uri="{9D8B030D-6E8A-4147-A177-3AD203B41FA5}">
                      <a16:colId xmlns:a16="http://schemas.microsoft.com/office/drawing/2014/main" val="191212786"/>
                    </a:ext>
                  </a:extLst>
                </a:gridCol>
                <a:gridCol w="825500">
                  <a:extLst>
                    <a:ext uri="{9D8B030D-6E8A-4147-A177-3AD203B41FA5}">
                      <a16:colId xmlns:a16="http://schemas.microsoft.com/office/drawing/2014/main" val="2961670032"/>
                    </a:ext>
                  </a:extLst>
                </a:gridCol>
                <a:gridCol w="825500">
                  <a:extLst>
                    <a:ext uri="{9D8B030D-6E8A-4147-A177-3AD203B41FA5}">
                      <a16:colId xmlns:a16="http://schemas.microsoft.com/office/drawing/2014/main" val="1097046076"/>
                    </a:ext>
                  </a:extLst>
                </a:gridCol>
                <a:gridCol w="825500">
                  <a:extLst>
                    <a:ext uri="{9D8B030D-6E8A-4147-A177-3AD203B41FA5}">
                      <a16:colId xmlns:a16="http://schemas.microsoft.com/office/drawing/2014/main" val="679558919"/>
                    </a:ext>
                  </a:extLst>
                </a:gridCol>
              </a:tblGrid>
              <a:tr h="242411">
                <a:tc>
                  <a:txBody>
                    <a:bodyPr/>
                    <a:lstStyle/>
                    <a:p>
                      <a:pPr algn="l" fontAlgn="b"/>
                      <a:r>
                        <a:rPr lang="en-US" sz="1200" u="none" strike="noStrike" dirty="0">
                          <a:effectLst/>
                        </a:rPr>
                        <a:t> </a:t>
                      </a:r>
                      <a:endParaRPr lang="en-US" sz="1200" b="0" i="0" u="none" strike="noStrike" dirty="0">
                        <a:solidFill>
                          <a:srgbClr val="000000"/>
                        </a:solidFill>
                        <a:effectLst/>
                        <a:latin typeface="Helvetica" panose="020B0604020202020204" pitchFamily="34" charset="0"/>
                      </a:endParaRPr>
                    </a:p>
                  </a:txBody>
                  <a:tcPr marL="7620" marR="7620" marT="7620" marB="0" anchor="b"/>
                </a:tc>
                <a:tc>
                  <a:txBody>
                    <a:bodyPr/>
                    <a:lstStyle/>
                    <a:p>
                      <a:pPr algn="l" fontAlgn="b"/>
                      <a:r>
                        <a:rPr lang="en-US" sz="1200" u="none" strike="noStrike">
                          <a:effectLst/>
                        </a:rPr>
                        <a:t>Untested</a:t>
                      </a:r>
                      <a:endParaRPr lang="en-US" sz="1200" b="1" i="0" u="none" strike="noStrike">
                        <a:solidFill>
                          <a:srgbClr val="000000"/>
                        </a:solidFill>
                        <a:effectLst/>
                        <a:latin typeface="Helvetica" panose="020B0604020202020204" pitchFamily="34" charset="0"/>
                      </a:endParaRPr>
                    </a:p>
                  </a:txBody>
                  <a:tcPr marL="7620" marR="7620" marT="7620" marB="0" anchor="b"/>
                </a:tc>
                <a:tc>
                  <a:txBody>
                    <a:bodyPr/>
                    <a:lstStyle/>
                    <a:p>
                      <a:pPr algn="l" fontAlgn="b"/>
                      <a:endParaRPr lang="en-US" sz="1200" b="0" i="0" u="none" strike="noStrike">
                        <a:solidFill>
                          <a:srgbClr val="000000"/>
                        </a:solidFill>
                        <a:effectLst/>
                        <a:latin typeface="Helvetica" panose="020B0604020202020204" pitchFamily="34" charset="0"/>
                      </a:endParaRPr>
                    </a:p>
                  </a:txBody>
                  <a:tcPr marL="7620" marR="7620" marT="7620" marB="0" anchor="b"/>
                </a:tc>
                <a:tc>
                  <a:txBody>
                    <a:bodyPr/>
                    <a:lstStyle/>
                    <a:p>
                      <a:pPr algn="l" fontAlgn="b"/>
                      <a:endParaRPr lang="en-US" sz="1200" b="0" i="0" u="none" strike="noStrike">
                        <a:solidFill>
                          <a:srgbClr val="000000"/>
                        </a:solidFill>
                        <a:effectLst/>
                        <a:latin typeface="Helvetica" panose="020B0604020202020204" pitchFamily="34" charset="0"/>
                      </a:endParaRPr>
                    </a:p>
                  </a:txBody>
                  <a:tcPr marL="7620" marR="7620" marT="7620" marB="0" anchor="b"/>
                </a:tc>
                <a:extLst>
                  <a:ext uri="{0D108BD9-81ED-4DB2-BD59-A6C34878D82A}">
                    <a16:rowId xmlns:a16="http://schemas.microsoft.com/office/drawing/2014/main" val="2893246243"/>
                  </a:ext>
                </a:extLst>
              </a:tr>
              <a:tr h="242411">
                <a:tc>
                  <a:txBody>
                    <a:bodyPr/>
                    <a:lstStyle/>
                    <a:p>
                      <a:pPr algn="l" fontAlgn="b"/>
                      <a:r>
                        <a:rPr lang="en-US" sz="1200" u="none" strike="noStrike" dirty="0">
                          <a:effectLst/>
                        </a:rPr>
                        <a:t> </a:t>
                      </a:r>
                      <a:endParaRPr lang="en-US" sz="12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tc gridSpan="3">
                  <a:txBody>
                    <a:bodyPr/>
                    <a:lstStyle/>
                    <a:p>
                      <a:pPr algn="l" fontAlgn="b"/>
                      <a:r>
                        <a:rPr lang="en-US" sz="1200" u="none" strike="noStrike" dirty="0">
                          <a:effectLst/>
                        </a:rPr>
                        <a:t>Tested, functions as expected</a:t>
                      </a:r>
                      <a:endParaRPr lang="en-US" sz="1200" b="1" i="0" u="none" strike="noStrike" dirty="0">
                        <a:solidFill>
                          <a:srgbClr val="000000"/>
                        </a:solidFill>
                        <a:effectLst/>
                        <a:latin typeface="Helvetica" panose="020B0604020202020204" pitchFamily="34" charset="0"/>
                      </a:endParaRPr>
                    </a:p>
                  </a:txBody>
                  <a:tcPr marL="7620" marR="7620" marT="762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30469269"/>
                  </a:ext>
                </a:extLst>
              </a:tr>
              <a:tr h="242411">
                <a:tc>
                  <a:txBody>
                    <a:bodyPr/>
                    <a:lstStyle/>
                    <a:p>
                      <a:pPr algn="l" fontAlgn="b"/>
                      <a:r>
                        <a:rPr lang="en-US" sz="1200" u="none" strike="noStrike" dirty="0">
                          <a:effectLst/>
                        </a:rPr>
                        <a:t> </a:t>
                      </a:r>
                      <a:endParaRPr lang="en-US" sz="1200" b="0" i="0" u="none" strike="noStrike" dirty="0">
                        <a:solidFill>
                          <a:srgbClr val="000000"/>
                        </a:solidFill>
                        <a:effectLst/>
                        <a:latin typeface="Helvetica" panose="020B0604020202020204" pitchFamily="34" charset="0"/>
                      </a:endParaRPr>
                    </a:p>
                  </a:txBody>
                  <a:tcPr marL="7620" marR="7620" marT="7620" marB="0" anchor="b">
                    <a:solidFill>
                      <a:srgbClr val="FFC000"/>
                    </a:solidFill>
                  </a:tcPr>
                </a:tc>
                <a:tc gridSpan="3">
                  <a:txBody>
                    <a:bodyPr/>
                    <a:lstStyle/>
                    <a:p>
                      <a:pPr algn="l" fontAlgn="b"/>
                      <a:r>
                        <a:rPr lang="en-US" sz="1200" u="none" strike="noStrike" dirty="0">
                          <a:effectLst/>
                        </a:rPr>
                        <a:t>Tested, partial function</a:t>
                      </a:r>
                      <a:endParaRPr lang="en-US" sz="1200" b="1" i="0" u="none" strike="noStrike" dirty="0">
                        <a:solidFill>
                          <a:srgbClr val="000000"/>
                        </a:solidFill>
                        <a:effectLst/>
                        <a:latin typeface="Helvetica" panose="020B0604020202020204" pitchFamily="34" charset="0"/>
                      </a:endParaRPr>
                    </a:p>
                  </a:txBody>
                  <a:tcPr marL="7620" marR="7620" marT="762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29923802"/>
                  </a:ext>
                </a:extLst>
              </a:tr>
              <a:tr h="242411">
                <a:tc>
                  <a:txBody>
                    <a:bodyPr/>
                    <a:lstStyle/>
                    <a:p>
                      <a:pPr algn="l" fontAlgn="b"/>
                      <a:r>
                        <a:rPr lang="en-US" sz="1200" u="none" strike="noStrike" dirty="0">
                          <a:effectLst/>
                        </a:rPr>
                        <a:t> </a:t>
                      </a:r>
                      <a:endParaRPr lang="en-US" sz="1200" b="0" i="0" u="none" strike="noStrike" dirty="0">
                        <a:solidFill>
                          <a:srgbClr val="000000"/>
                        </a:solidFill>
                        <a:effectLst/>
                        <a:latin typeface="Helvetica" panose="020B0604020202020204" pitchFamily="34" charset="0"/>
                      </a:endParaRPr>
                    </a:p>
                  </a:txBody>
                  <a:tcPr marL="7620" marR="7620" marT="7620" marB="0" anchor="b">
                    <a:solidFill>
                      <a:srgbClr val="C00000"/>
                    </a:solidFill>
                  </a:tcPr>
                </a:tc>
                <a:tc gridSpan="3">
                  <a:txBody>
                    <a:bodyPr/>
                    <a:lstStyle/>
                    <a:p>
                      <a:pPr algn="l" fontAlgn="b"/>
                      <a:r>
                        <a:rPr lang="en-US" sz="1200" u="none" strike="noStrike" dirty="0">
                          <a:effectLst/>
                        </a:rPr>
                        <a:t>Tested, non-functional</a:t>
                      </a:r>
                      <a:endParaRPr lang="en-US" sz="1200" b="1" i="0" u="none" strike="noStrike" dirty="0">
                        <a:solidFill>
                          <a:srgbClr val="000000"/>
                        </a:solidFill>
                        <a:effectLst/>
                        <a:latin typeface="Helvetica" panose="020B0604020202020204" pitchFamily="34" charset="0"/>
                      </a:endParaRPr>
                    </a:p>
                  </a:txBody>
                  <a:tcPr marL="7620" marR="7620" marT="762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61983324"/>
                  </a:ext>
                </a:extLst>
              </a:tr>
            </a:tbl>
          </a:graphicData>
        </a:graphic>
      </p:graphicFrame>
      <p:cxnSp>
        <p:nvCxnSpPr>
          <p:cNvPr id="9" name="Straight Connector 8">
            <a:extLst>
              <a:ext uri="{FF2B5EF4-FFF2-40B4-BE49-F238E27FC236}">
                <a16:creationId xmlns:a16="http://schemas.microsoft.com/office/drawing/2014/main" id="{CEFD6055-1D64-4CD7-446F-A1EAD943BDF3}"/>
              </a:ext>
            </a:extLst>
          </p:cNvPr>
          <p:cNvCxnSpPr>
            <a:cxnSpLocks/>
          </p:cNvCxnSpPr>
          <p:nvPr/>
        </p:nvCxnSpPr>
        <p:spPr>
          <a:xfrm>
            <a:off x="838200" y="1630999"/>
            <a:ext cx="10648951"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9B1E7CF7-5B84-9F33-BA62-50DC5AEA796A}"/>
              </a:ext>
            </a:extLst>
          </p:cNvPr>
          <p:cNvSpPr txBox="1"/>
          <p:nvPr/>
        </p:nvSpPr>
        <p:spPr>
          <a:xfrm>
            <a:off x="8751195" y="4504333"/>
            <a:ext cx="2735956" cy="276999"/>
          </a:xfrm>
          <a:prstGeom prst="rect">
            <a:avLst/>
          </a:prstGeom>
          <a:noFill/>
        </p:spPr>
        <p:txBody>
          <a:bodyPr wrap="square">
            <a:spAutoFit/>
          </a:bodyPr>
          <a:lstStyle/>
          <a:p>
            <a:r>
              <a:rPr lang="en-US" sz="1200" dirty="0">
                <a:solidFill>
                  <a:srgbClr val="E97132"/>
                </a:solidFill>
              </a:rPr>
              <a:t>*expression was strong in </a:t>
            </a:r>
            <a:r>
              <a:rPr lang="en-US" sz="1200" dirty="0" err="1">
                <a:solidFill>
                  <a:srgbClr val="E97132"/>
                </a:solidFill>
              </a:rPr>
              <a:t>S.alvi</a:t>
            </a:r>
            <a:endParaRPr lang="en-US" sz="1200" dirty="0">
              <a:solidFill>
                <a:srgbClr val="E97132"/>
              </a:solidFill>
            </a:endParaRPr>
          </a:p>
        </p:txBody>
      </p:sp>
      <p:cxnSp>
        <p:nvCxnSpPr>
          <p:cNvPr id="13" name="Straight Arrow Connector 12">
            <a:extLst>
              <a:ext uri="{FF2B5EF4-FFF2-40B4-BE49-F238E27FC236}">
                <a16:creationId xmlns:a16="http://schemas.microsoft.com/office/drawing/2014/main" id="{B778E6AE-9D68-D03C-5333-87CBBD3B9A69}"/>
              </a:ext>
            </a:extLst>
          </p:cNvPr>
          <p:cNvCxnSpPr>
            <a:cxnSpLocks/>
            <a:endCxn id="11" idx="1"/>
          </p:cNvCxnSpPr>
          <p:nvPr/>
        </p:nvCxnSpPr>
        <p:spPr>
          <a:xfrm>
            <a:off x="8001001" y="4642833"/>
            <a:ext cx="750194" cy="0"/>
          </a:xfrm>
          <a:prstGeom prst="straightConnector1">
            <a:avLst/>
          </a:prstGeom>
          <a:ln>
            <a:solidFill>
              <a:srgbClr val="E97132"/>
            </a:solidFill>
            <a:tailEnd type="triangle"/>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7355EB99-3C6A-B08B-D44F-58B84256E1A9}"/>
              </a:ext>
            </a:extLst>
          </p:cNvPr>
          <p:cNvSpPr txBox="1"/>
          <p:nvPr/>
        </p:nvSpPr>
        <p:spPr>
          <a:xfrm>
            <a:off x="8751195" y="4918703"/>
            <a:ext cx="2735956" cy="276999"/>
          </a:xfrm>
          <a:prstGeom prst="rect">
            <a:avLst/>
          </a:prstGeom>
          <a:noFill/>
        </p:spPr>
        <p:txBody>
          <a:bodyPr wrap="square">
            <a:spAutoFit/>
          </a:bodyPr>
          <a:lstStyle/>
          <a:p>
            <a:r>
              <a:rPr lang="en-US" sz="1200" dirty="0">
                <a:solidFill>
                  <a:srgbClr val="E97132"/>
                </a:solidFill>
              </a:rPr>
              <a:t>*expression was strong in </a:t>
            </a:r>
            <a:r>
              <a:rPr lang="en-US" sz="1200" dirty="0" err="1">
                <a:solidFill>
                  <a:srgbClr val="E97132"/>
                </a:solidFill>
              </a:rPr>
              <a:t>S.alvi</a:t>
            </a:r>
            <a:endParaRPr lang="en-US" sz="1200" dirty="0">
              <a:solidFill>
                <a:srgbClr val="E97132"/>
              </a:solidFill>
            </a:endParaRPr>
          </a:p>
        </p:txBody>
      </p:sp>
      <p:cxnSp>
        <p:nvCxnSpPr>
          <p:cNvPr id="17" name="Straight Arrow Connector 16">
            <a:extLst>
              <a:ext uri="{FF2B5EF4-FFF2-40B4-BE49-F238E27FC236}">
                <a16:creationId xmlns:a16="http://schemas.microsoft.com/office/drawing/2014/main" id="{72C582C3-C8D6-DC85-424C-E22D91AC520B}"/>
              </a:ext>
            </a:extLst>
          </p:cNvPr>
          <p:cNvCxnSpPr>
            <a:cxnSpLocks/>
            <a:endCxn id="16" idx="1"/>
          </p:cNvCxnSpPr>
          <p:nvPr/>
        </p:nvCxnSpPr>
        <p:spPr>
          <a:xfrm>
            <a:off x="8001001" y="5057203"/>
            <a:ext cx="750194" cy="0"/>
          </a:xfrm>
          <a:prstGeom prst="straightConnector1">
            <a:avLst/>
          </a:prstGeom>
          <a:ln>
            <a:solidFill>
              <a:srgbClr val="E9713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75003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47C49C-7025-781D-BA71-6A0072E183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C81428-C0A7-AC61-E747-490B04D1E175}"/>
              </a:ext>
            </a:extLst>
          </p:cNvPr>
          <p:cNvSpPr>
            <a:spLocks noGrp="1"/>
          </p:cNvSpPr>
          <p:nvPr>
            <p:ph type="title"/>
          </p:nvPr>
        </p:nvSpPr>
        <p:spPr>
          <a:xfrm>
            <a:off x="838200" y="238125"/>
            <a:ext cx="10795000" cy="1325563"/>
          </a:xfrm>
        </p:spPr>
        <p:txBody>
          <a:bodyPr>
            <a:normAutofit/>
          </a:bodyPr>
          <a:lstStyle/>
          <a:p>
            <a:r>
              <a:rPr lang="en-US" b="1" dirty="0"/>
              <a:t>Summary of BTK parts, assembled BTK plasmids, and their validation results (t4-t8)</a:t>
            </a:r>
          </a:p>
        </p:txBody>
      </p:sp>
      <p:graphicFrame>
        <p:nvGraphicFramePr>
          <p:cNvPr id="7" name="Table 6">
            <a:extLst>
              <a:ext uri="{FF2B5EF4-FFF2-40B4-BE49-F238E27FC236}">
                <a16:creationId xmlns:a16="http://schemas.microsoft.com/office/drawing/2014/main" id="{92BB9152-814E-7A5E-6769-314D7E5757EC}"/>
              </a:ext>
            </a:extLst>
          </p:cNvPr>
          <p:cNvGraphicFramePr>
            <a:graphicFrameLocks noGrp="1"/>
          </p:cNvGraphicFramePr>
          <p:nvPr/>
        </p:nvGraphicFramePr>
        <p:xfrm>
          <a:off x="8331200" y="5368774"/>
          <a:ext cx="3302000" cy="969644"/>
        </p:xfrm>
        <a:graphic>
          <a:graphicData uri="http://schemas.openxmlformats.org/drawingml/2006/table">
            <a:tbl>
              <a:tblPr>
                <a:tableStyleId>{5C22544A-7EE6-4342-B048-85BDC9FD1C3A}</a:tableStyleId>
              </a:tblPr>
              <a:tblGrid>
                <a:gridCol w="825500">
                  <a:extLst>
                    <a:ext uri="{9D8B030D-6E8A-4147-A177-3AD203B41FA5}">
                      <a16:colId xmlns:a16="http://schemas.microsoft.com/office/drawing/2014/main" val="191212786"/>
                    </a:ext>
                  </a:extLst>
                </a:gridCol>
                <a:gridCol w="825500">
                  <a:extLst>
                    <a:ext uri="{9D8B030D-6E8A-4147-A177-3AD203B41FA5}">
                      <a16:colId xmlns:a16="http://schemas.microsoft.com/office/drawing/2014/main" val="2961670032"/>
                    </a:ext>
                  </a:extLst>
                </a:gridCol>
                <a:gridCol w="825500">
                  <a:extLst>
                    <a:ext uri="{9D8B030D-6E8A-4147-A177-3AD203B41FA5}">
                      <a16:colId xmlns:a16="http://schemas.microsoft.com/office/drawing/2014/main" val="1097046076"/>
                    </a:ext>
                  </a:extLst>
                </a:gridCol>
                <a:gridCol w="825500">
                  <a:extLst>
                    <a:ext uri="{9D8B030D-6E8A-4147-A177-3AD203B41FA5}">
                      <a16:colId xmlns:a16="http://schemas.microsoft.com/office/drawing/2014/main" val="679558919"/>
                    </a:ext>
                  </a:extLst>
                </a:gridCol>
              </a:tblGrid>
              <a:tr h="242411">
                <a:tc>
                  <a:txBody>
                    <a:bodyPr/>
                    <a:lstStyle/>
                    <a:p>
                      <a:pPr algn="l" fontAlgn="b"/>
                      <a:r>
                        <a:rPr lang="en-US" sz="1200" u="none" strike="noStrike" dirty="0">
                          <a:effectLst/>
                        </a:rPr>
                        <a:t> </a:t>
                      </a:r>
                      <a:endParaRPr lang="en-US" sz="1200" b="0" i="0" u="none" strike="noStrike" dirty="0">
                        <a:solidFill>
                          <a:srgbClr val="000000"/>
                        </a:solidFill>
                        <a:effectLst/>
                        <a:latin typeface="Helvetica" panose="020B0604020202020204" pitchFamily="34" charset="0"/>
                      </a:endParaRPr>
                    </a:p>
                  </a:txBody>
                  <a:tcPr marL="7620" marR="7620" marT="7620" marB="0" anchor="b"/>
                </a:tc>
                <a:tc>
                  <a:txBody>
                    <a:bodyPr/>
                    <a:lstStyle/>
                    <a:p>
                      <a:pPr algn="l" fontAlgn="b"/>
                      <a:r>
                        <a:rPr lang="en-US" sz="1200" u="none" strike="noStrike">
                          <a:effectLst/>
                        </a:rPr>
                        <a:t>Untested</a:t>
                      </a:r>
                      <a:endParaRPr lang="en-US" sz="1200" b="1" i="0" u="none" strike="noStrike">
                        <a:solidFill>
                          <a:srgbClr val="000000"/>
                        </a:solidFill>
                        <a:effectLst/>
                        <a:latin typeface="Helvetica" panose="020B0604020202020204" pitchFamily="34" charset="0"/>
                      </a:endParaRPr>
                    </a:p>
                  </a:txBody>
                  <a:tcPr marL="7620" marR="7620" marT="7620" marB="0" anchor="b"/>
                </a:tc>
                <a:tc>
                  <a:txBody>
                    <a:bodyPr/>
                    <a:lstStyle/>
                    <a:p>
                      <a:pPr algn="l" fontAlgn="b"/>
                      <a:endParaRPr lang="en-US" sz="1200" b="0" i="0" u="none" strike="noStrike">
                        <a:solidFill>
                          <a:srgbClr val="000000"/>
                        </a:solidFill>
                        <a:effectLst/>
                        <a:latin typeface="Helvetica" panose="020B0604020202020204" pitchFamily="34" charset="0"/>
                      </a:endParaRPr>
                    </a:p>
                  </a:txBody>
                  <a:tcPr marL="7620" marR="7620" marT="7620" marB="0" anchor="b"/>
                </a:tc>
                <a:tc>
                  <a:txBody>
                    <a:bodyPr/>
                    <a:lstStyle/>
                    <a:p>
                      <a:pPr algn="l" fontAlgn="b"/>
                      <a:endParaRPr lang="en-US" sz="1200" b="0" i="0" u="none" strike="noStrike">
                        <a:solidFill>
                          <a:srgbClr val="000000"/>
                        </a:solidFill>
                        <a:effectLst/>
                        <a:latin typeface="Helvetica" panose="020B0604020202020204" pitchFamily="34" charset="0"/>
                      </a:endParaRPr>
                    </a:p>
                  </a:txBody>
                  <a:tcPr marL="7620" marR="7620" marT="7620" marB="0" anchor="b"/>
                </a:tc>
                <a:extLst>
                  <a:ext uri="{0D108BD9-81ED-4DB2-BD59-A6C34878D82A}">
                    <a16:rowId xmlns:a16="http://schemas.microsoft.com/office/drawing/2014/main" val="2893246243"/>
                  </a:ext>
                </a:extLst>
              </a:tr>
              <a:tr h="242411">
                <a:tc>
                  <a:txBody>
                    <a:bodyPr/>
                    <a:lstStyle/>
                    <a:p>
                      <a:pPr algn="l" fontAlgn="b"/>
                      <a:r>
                        <a:rPr lang="en-US" sz="1200" u="none" strike="noStrike" dirty="0">
                          <a:effectLst/>
                        </a:rPr>
                        <a:t> </a:t>
                      </a:r>
                      <a:endParaRPr lang="en-US" sz="12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tc gridSpan="3">
                  <a:txBody>
                    <a:bodyPr/>
                    <a:lstStyle/>
                    <a:p>
                      <a:pPr algn="l" fontAlgn="b"/>
                      <a:r>
                        <a:rPr lang="en-US" sz="1200" u="none" strike="noStrike" dirty="0">
                          <a:effectLst/>
                        </a:rPr>
                        <a:t>Tested, functions as expected</a:t>
                      </a:r>
                      <a:endParaRPr lang="en-US" sz="1200" b="1" i="0" u="none" strike="noStrike" dirty="0">
                        <a:solidFill>
                          <a:srgbClr val="000000"/>
                        </a:solidFill>
                        <a:effectLst/>
                        <a:latin typeface="Helvetica" panose="020B0604020202020204" pitchFamily="34" charset="0"/>
                      </a:endParaRPr>
                    </a:p>
                  </a:txBody>
                  <a:tcPr marL="7620" marR="7620" marT="762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30469269"/>
                  </a:ext>
                </a:extLst>
              </a:tr>
              <a:tr h="242411">
                <a:tc>
                  <a:txBody>
                    <a:bodyPr/>
                    <a:lstStyle/>
                    <a:p>
                      <a:pPr algn="l" fontAlgn="b"/>
                      <a:r>
                        <a:rPr lang="en-US" sz="1200" u="none" strike="noStrike" dirty="0">
                          <a:effectLst/>
                        </a:rPr>
                        <a:t> </a:t>
                      </a:r>
                      <a:endParaRPr lang="en-US" sz="1200" b="0" i="0" u="none" strike="noStrike" dirty="0">
                        <a:solidFill>
                          <a:srgbClr val="000000"/>
                        </a:solidFill>
                        <a:effectLst/>
                        <a:latin typeface="Helvetica" panose="020B0604020202020204" pitchFamily="34" charset="0"/>
                      </a:endParaRPr>
                    </a:p>
                  </a:txBody>
                  <a:tcPr marL="7620" marR="7620" marT="7620" marB="0" anchor="b">
                    <a:solidFill>
                      <a:srgbClr val="FFC000"/>
                    </a:solidFill>
                  </a:tcPr>
                </a:tc>
                <a:tc gridSpan="3">
                  <a:txBody>
                    <a:bodyPr/>
                    <a:lstStyle/>
                    <a:p>
                      <a:pPr algn="l" fontAlgn="b"/>
                      <a:r>
                        <a:rPr lang="en-US" sz="1200" u="none" strike="noStrike" dirty="0">
                          <a:effectLst/>
                        </a:rPr>
                        <a:t>Tested, partial function</a:t>
                      </a:r>
                      <a:endParaRPr lang="en-US" sz="1200" b="1" i="0" u="none" strike="noStrike" dirty="0">
                        <a:solidFill>
                          <a:srgbClr val="000000"/>
                        </a:solidFill>
                        <a:effectLst/>
                        <a:latin typeface="Helvetica" panose="020B0604020202020204" pitchFamily="34" charset="0"/>
                      </a:endParaRPr>
                    </a:p>
                  </a:txBody>
                  <a:tcPr marL="7620" marR="7620" marT="762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29923802"/>
                  </a:ext>
                </a:extLst>
              </a:tr>
              <a:tr h="242411">
                <a:tc>
                  <a:txBody>
                    <a:bodyPr/>
                    <a:lstStyle/>
                    <a:p>
                      <a:pPr algn="l" fontAlgn="b"/>
                      <a:r>
                        <a:rPr lang="en-US" sz="1200" u="none" strike="noStrike" dirty="0">
                          <a:effectLst/>
                        </a:rPr>
                        <a:t> </a:t>
                      </a:r>
                      <a:endParaRPr lang="en-US" sz="1200" b="0" i="0" u="none" strike="noStrike" dirty="0">
                        <a:solidFill>
                          <a:srgbClr val="000000"/>
                        </a:solidFill>
                        <a:effectLst/>
                        <a:latin typeface="Helvetica" panose="020B0604020202020204" pitchFamily="34" charset="0"/>
                      </a:endParaRPr>
                    </a:p>
                  </a:txBody>
                  <a:tcPr marL="7620" marR="7620" marT="7620" marB="0" anchor="b">
                    <a:solidFill>
                      <a:srgbClr val="C00000"/>
                    </a:solidFill>
                  </a:tcPr>
                </a:tc>
                <a:tc gridSpan="3">
                  <a:txBody>
                    <a:bodyPr/>
                    <a:lstStyle/>
                    <a:p>
                      <a:pPr algn="l" fontAlgn="b"/>
                      <a:r>
                        <a:rPr lang="en-US" sz="1200" u="none" strike="noStrike" dirty="0">
                          <a:effectLst/>
                        </a:rPr>
                        <a:t>Tested, non-functional</a:t>
                      </a:r>
                      <a:endParaRPr lang="en-US" sz="1200" b="1" i="0" u="none" strike="noStrike" dirty="0">
                        <a:solidFill>
                          <a:srgbClr val="000000"/>
                        </a:solidFill>
                        <a:effectLst/>
                        <a:latin typeface="Helvetica" panose="020B0604020202020204" pitchFamily="34" charset="0"/>
                      </a:endParaRPr>
                    </a:p>
                  </a:txBody>
                  <a:tcPr marL="7620" marR="7620" marT="762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61983324"/>
                  </a:ext>
                </a:extLst>
              </a:tr>
            </a:tbl>
          </a:graphicData>
        </a:graphic>
      </p:graphicFrame>
      <p:graphicFrame>
        <p:nvGraphicFramePr>
          <p:cNvPr id="8" name="Table 7">
            <a:extLst>
              <a:ext uri="{FF2B5EF4-FFF2-40B4-BE49-F238E27FC236}">
                <a16:creationId xmlns:a16="http://schemas.microsoft.com/office/drawing/2014/main" id="{318497F0-DC96-52B9-FFFC-6C1DC79A6403}"/>
              </a:ext>
            </a:extLst>
          </p:cNvPr>
          <p:cNvGraphicFramePr>
            <a:graphicFrameLocks noGrp="1"/>
          </p:cNvGraphicFramePr>
          <p:nvPr>
            <p:extLst>
              <p:ext uri="{D42A27DB-BD31-4B8C-83A1-F6EECF244321}">
                <p14:modId xmlns:p14="http://schemas.microsoft.com/office/powerpoint/2010/main" val="3830089496"/>
              </p:ext>
            </p:extLst>
          </p:nvPr>
        </p:nvGraphicFramePr>
        <p:xfrm>
          <a:off x="838200" y="2298700"/>
          <a:ext cx="7162799" cy="2673345"/>
        </p:xfrm>
        <a:graphic>
          <a:graphicData uri="http://schemas.openxmlformats.org/drawingml/2006/table">
            <a:tbl>
              <a:tblPr>
                <a:tableStyleId>{5C22544A-7EE6-4342-B048-85BDC9FD1C3A}</a:tableStyleId>
              </a:tblPr>
              <a:tblGrid>
                <a:gridCol w="703849">
                  <a:extLst>
                    <a:ext uri="{9D8B030D-6E8A-4147-A177-3AD203B41FA5}">
                      <a16:colId xmlns:a16="http://schemas.microsoft.com/office/drawing/2014/main" val="3704707269"/>
                    </a:ext>
                  </a:extLst>
                </a:gridCol>
                <a:gridCol w="987216">
                  <a:extLst>
                    <a:ext uri="{9D8B030D-6E8A-4147-A177-3AD203B41FA5}">
                      <a16:colId xmlns:a16="http://schemas.microsoft.com/office/drawing/2014/main" val="3650664341"/>
                    </a:ext>
                  </a:extLst>
                </a:gridCol>
                <a:gridCol w="594157">
                  <a:extLst>
                    <a:ext uri="{9D8B030D-6E8A-4147-A177-3AD203B41FA5}">
                      <a16:colId xmlns:a16="http://schemas.microsoft.com/office/drawing/2014/main" val="3051416354"/>
                    </a:ext>
                  </a:extLst>
                </a:gridCol>
                <a:gridCol w="594157">
                  <a:extLst>
                    <a:ext uri="{9D8B030D-6E8A-4147-A177-3AD203B41FA5}">
                      <a16:colId xmlns:a16="http://schemas.microsoft.com/office/drawing/2014/main" val="4075544483"/>
                    </a:ext>
                  </a:extLst>
                </a:gridCol>
                <a:gridCol w="1947009">
                  <a:extLst>
                    <a:ext uri="{9D8B030D-6E8A-4147-A177-3AD203B41FA5}">
                      <a16:colId xmlns:a16="http://schemas.microsoft.com/office/drawing/2014/main" val="2604610249"/>
                    </a:ext>
                  </a:extLst>
                </a:gridCol>
                <a:gridCol w="594157">
                  <a:extLst>
                    <a:ext uri="{9D8B030D-6E8A-4147-A177-3AD203B41FA5}">
                      <a16:colId xmlns:a16="http://schemas.microsoft.com/office/drawing/2014/main" val="841890156"/>
                    </a:ext>
                  </a:extLst>
                </a:gridCol>
                <a:gridCol w="731272">
                  <a:extLst>
                    <a:ext uri="{9D8B030D-6E8A-4147-A177-3AD203B41FA5}">
                      <a16:colId xmlns:a16="http://schemas.microsoft.com/office/drawing/2014/main" val="1727666204"/>
                    </a:ext>
                  </a:extLst>
                </a:gridCol>
                <a:gridCol w="416825">
                  <a:extLst>
                    <a:ext uri="{9D8B030D-6E8A-4147-A177-3AD203B41FA5}">
                      <a16:colId xmlns:a16="http://schemas.microsoft.com/office/drawing/2014/main" val="3739653804"/>
                    </a:ext>
                  </a:extLst>
                </a:gridCol>
                <a:gridCol w="594157">
                  <a:extLst>
                    <a:ext uri="{9D8B030D-6E8A-4147-A177-3AD203B41FA5}">
                      <a16:colId xmlns:a16="http://schemas.microsoft.com/office/drawing/2014/main" val="1952599186"/>
                    </a:ext>
                  </a:extLst>
                </a:gridCol>
              </a:tblGrid>
              <a:tr h="247614">
                <a:tc gridSpan="8">
                  <a:txBody>
                    <a:bodyPr/>
                    <a:lstStyle/>
                    <a:p>
                      <a:pPr algn="ctr" fontAlgn="ctr"/>
                      <a:r>
                        <a:rPr lang="en-US" sz="800" u="none" strike="noStrike" dirty="0">
                          <a:effectLst/>
                        </a:rPr>
                        <a:t>Type 4 - Terminators</a:t>
                      </a:r>
                      <a:endParaRPr lang="en-US" sz="800" b="1" i="0" u="none" strike="noStrike" dirty="0">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7620" marR="7620" marT="7620" marB="0" anchor="b"/>
                </a:tc>
                <a:extLst>
                  <a:ext uri="{0D108BD9-81ED-4DB2-BD59-A6C34878D82A}">
                    <a16:rowId xmlns:a16="http://schemas.microsoft.com/office/drawing/2014/main" val="3865670094"/>
                  </a:ext>
                </a:extLst>
              </a:tr>
              <a:tr h="160134">
                <a:tc>
                  <a:txBody>
                    <a:bodyPr/>
                    <a:lstStyle/>
                    <a:p>
                      <a:pPr algn="ctr" fontAlgn="ctr"/>
                      <a:r>
                        <a:rPr lang="en-US" sz="800" u="none" strike="noStrike">
                          <a:effectLst/>
                        </a:rPr>
                        <a:t>pBTK300</a:t>
                      </a:r>
                      <a:endParaRPr lang="en-US" sz="800" b="1"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dirty="0">
                          <a:effectLst/>
                        </a:rPr>
                        <a:t>terminator</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4</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4</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l" fontAlgn="ctr"/>
                      <a:r>
                        <a:rPr lang="en-US" sz="800" u="none" strike="noStrike">
                          <a:effectLst/>
                        </a:rPr>
                        <a:t>rpoC</a:t>
                      </a:r>
                      <a:endParaRPr lang="en-US" sz="800" b="0" i="1"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b"/>
                      <a:r>
                        <a:rPr lang="en-US" sz="800" u="none" strike="noStrike">
                          <a:effectLst/>
                        </a:rPr>
                        <a:t>11</a:t>
                      </a:r>
                      <a:endParaRPr lang="en-US" sz="800" b="0" i="0" u="none" strike="noStrike">
                        <a:solidFill>
                          <a:srgbClr val="000000"/>
                        </a:solidFill>
                        <a:effectLst/>
                        <a:latin typeface="Helvetica" panose="020B0604020202020204" pitchFamily="34" charset="0"/>
                      </a:endParaRPr>
                    </a:p>
                  </a:txBody>
                  <a:tcPr marL="7620" marR="7620" marT="7620" marB="0" anchor="b">
                    <a:solidFill>
                      <a:schemeClr val="accent4">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extLst>
                  <a:ext uri="{0D108BD9-81ED-4DB2-BD59-A6C34878D82A}">
                    <a16:rowId xmlns:a16="http://schemas.microsoft.com/office/drawing/2014/main" val="3944042592"/>
                  </a:ext>
                </a:extLst>
              </a:tr>
              <a:tr h="160134">
                <a:tc>
                  <a:txBody>
                    <a:bodyPr/>
                    <a:lstStyle/>
                    <a:p>
                      <a:pPr algn="ctr" fontAlgn="ctr"/>
                      <a:r>
                        <a:rPr lang="en-US" sz="800" u="none" strike="noStrike">
                          <a:effectLst/>
                        </a:rPr>
                        <a:t>pBTK301</a:t>
                      </a:r>
                      <a:endParaRPr lang="en-US" sz="800" b="1"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dirty="0">
                          <a:effectLst/>
                        </a:rPr>
                        <a:t>terminator</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6</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dirty="0">
                          <a:effectLst/>
                        </a:rPr>
                        <a:t>7</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l" fontAlgn="ctr"/>
                      <a:r>
                        <a:rPr lang="en-US" sz="800" u="none" strike="noStrike" dirty="0">
                          <a:effectLst/>
                        </a:rPr>
                        <a:t>BBa_B0015 Terminator</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b"/>
                      <a:r>
                        <a:rPr lang="en-US" sz="800" u="none" strike="noStrike">
                          <a:effectLst/>
                        </a:rPr>
                        <a:t>12</a:t>
                      </a:r>
                      <a:endParaRPr lang="en-US" sz="800" b="0" i="0" u="none" strike="noStrike">
                        <a:solidFill>
                          <a:srgbClr val="000000"/>
                        </a:solidFill>
                        <a:effectLst/>
                        <a:latin typeface="Helvetica" panose="020B0604020202020204" pitchFamily="34" charset="0"/>
                      </a:endParaRPr>
                    </a:p>
                  </a:txBody>
                  <a:tcPr marL="7620" marR="7620" marT="7620" marB="0" anchor="b">
                    <a:solidFill>
                      <a:schemeClr val="accent4">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extLst>
                  <a:ext uri="{0D108BD9-81ED-4DB2-BD59-A6C34878D82A}">
                    <a16:rowId xmlns:a16="http://schemas.microsoft.com/office/drawing/2014/main" val="2534246260"/>
                  </a:ext>
                </a:extLst>
              </a:tr>
              <a:tr h="160134">
                <a:tc>
                  <a:txBody>
                    <a:bodyPr/>
                    <a:lstStyle/>
                    <a:p>
                      <a:pPr algn="ctr" fontAlgn="ctr"/>
                      <a:r>
                        <a:rPr lang="en-US" sz="800" u="none" strike="noStrike">
                          <a:effectLst/>
                        </a:rPr>
                        <a:t>pBTK305</a:t>
                      </a:r>
                      <a:endParaRPr lang="en-US" sz="800" b="1"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terminator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4</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4</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l" fontAlgn="ctr"/>
                      <a:r>
                        <a:rPr lang="en-US" sz="800" u="none" strike="noStrike" dirty="0">
                          <a:effectLst/>
                        </a:rPr>
                        <a:t>T7</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ctr"/>
                      <a:r>
                        <a:rPr lang="en-US" sz="800" u="none" strike="noStrike">
                          <a:effectLst/>
                        </a:rPr>
                        <a:t>ColE1</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4">
                        <a:lumMod val="20000"/>
                        <a:lumOff val="80000"/>
                      </a:schemeClr>
                    </a:solidFill>
                  </a:tcPr>
                </a:tc>
                <a:tc>
                  <a:txBody>
                    <a:bodyPr/>
                    <a:lstStyle/>
                    <a:p>
                      <a:pPr algn="ctr" fontAlgn="b"/>
                      <a:r>
                        <a:rPr lang="en-US" sz="800" u="none" strike="noStrike" dirty="0">
                          <a:effectLst/>
                        </a:rPr>
                        <a:t>2</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4">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extLst>
                  <a:ext uri="{0D108BD9-81ED-4DB2-BD59-A6C34878D82A}">
                    <a16:rowId xmlns:a16="http://schemas.microsoft.com/office/drawing/2014/main" val="2904973294"/>
                  </a:ext>
                </a:extLst>
              </a:tr>
              <a:tr h="247614">
                <a:tc gridSpan="8">
                  <a:txBody>
                    <a:bodyPr/>
                    <a:lstStyle/>
                    <a:p>
                      <a:pPr algn="ctr" fontAlgn="ctr"/>
                      <a:r>
                        <a:rPr lang="en-US" sz="800" u="none" strike="noStrike" dirty="0">
                          <a:effectLst/>
                        </a:rPr>
                        <a:t>Type 5 - Connectors</a:t>
                      </a:r>
                      <a:endParaRPr lang="en-US" sz="800" b="1" i="0" u="none" strike="noStrike" dirty="0">
                        <a:solidFill>
                          <a:srgbClr val="000000"/>
                        </a:solidFill>
                        <a:effectLst/>
                        <a:latin typeface="Helvetica" panose="020B0604020202020204" pitchFamily="34" charset="0"/>
                      </a:endParaRPr>
                    </a:p>
                  </a:txBody>
                  <a:tcPr marL="7620" marR="7620" marT="7620" marB="0" anchor="ctr">
                    <a:solidFill>
                      <a:schemeClr val="accent2">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7620" marR="7620" marT="7620" marB="0" anchor="b"/>
                </a:tc>
                <a:extLst>
                  <a:ext uri="{0D108BD9-81ED-4DB2-BD59-A6C34878D82A}">
                    <a16:rowId xmlns:a16="http://schemas.microsoft.com/office/drawing/2014/main" val="3118416698"/>
                  </a:ext>
                </a:extLst>
              </a:tr>
              <a:tr h="154203">
                <a:tc gridSpan="7">
                  <a:txBody>
                    <a:bodyPr/>
                    <a:lstStyle/>
                    <a:p>
                      <a:pPr algn="ctr" fontAlgn="ctr"/>
                      <a:r>
                        <a:rPr lang="en-US" sz="800" u="none" strike="noStrike" dirty="0">
                          <a:effectLst/>
                        </a:rPr>
                        <a:t>Use Connector sequences from Yeast Toolkit </a:t>
                      </a:r>
                      <a:endParaRPr lang="en-US" sz="800" b="1" i="0" u="none" strike="noStrike" dirty="0">
                        <a:solidFill>
                          <a:srgbClr val="000000"/>
                        </a:solidFill>
                        <a:effectLst/>
                        <a:latin typeface="Helvetica" panose="020B0604020202020204" pitchFamily="34" charset="0"/>
                      </a:endParaRPr>
                    </a:p>
                  </a:txBody>
                  <a:tcPr marL="7620" marR="7620" marT="7620" marB="0" anchor="ctr">
                    <a:solidFill>
                      <a:schemeClr val="accent2">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2">
                        <a:lumMod val="20000"/>
                        <a:lumOff val="80000"/>
                      </a:schemeClr>
                    </a:solidFill>
                  </a:tcPr>
                </a:tc>
                <a:tc>
                  <a:txBody>
                    <a:bodyPr/>
                    <a:lstStyle/>
                    <a:p>
                      <a:pPr algn="l" fontAlgn="b"/>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extLst>
                  <a:ext uri="{0D108BD9-81ED-4DB2-BD59-A6C34878D82A}">
                    <a16:rowId xmlns:a16="http://schemas.microsoft.com/office/drawing/2014/main" val="2633541596"/>
                  </a:ext>
                </a:extLst>
              </a:tr>
              <a:tr h="247614">
                <a:tc gridSpan="8">
                  <a:txBody>
                    <a:bodyPr/>
                    <a:lstStyle/>
                    <a:p>
                      <a:pPr algn="ctr" fontAlgn="ctr"/>
                      <a:r>
                        <a:rPr lang="en-US" sz="800" u="none" strike="noStrike" dirty="0">
                          <a:effectLst/>
                        </a:rPr>
                        <a:t>Type 6 - Repressors (reverse CDS)</a:t>
                      </a:r>
                      <a:endParaRPr lang="en-US" sz="800" b="1" i="0" u="none" strike="noStrike" dirty="0">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7620" marR="7620" marT="7620" marB="0" anchor="b"/>
                </a:tc>
                <a:extLst>
                  <a:ext uri="{0D108BD9-81ED-4DB2-BD59-A6C34878D82A}">
                    <a16:rowId xmlns:a16="http://schemas.microsoft.com/office/drawing/2014/main" val="1931331218"/>
                  </a:ext>
                </a:extLst>
              </a:tr>
              <a:tr h="160134">
                <a:tc>
                  <a:txBody>
                    <a:bodyPr/>
                    <a:lstStyle/>
                    <a:p>
                      <a:pPr algn="ctr" fontAlgn="ctr"/>
                      <a:r>
                        <a:rPr lang="en-US" sz="800" u="none" strike="noStrike">
                          <a:effectLst/>
                        </a:rPr>
                        <a:t>pBTK211</a:t>
                      </a:r>
                      <a:endParaRPr lang="en-US" sz="800" b="1"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6">
                        <a:lumMod val="20000"/>
                        <a:lumOff val="80000"/>
                      </a:schemeClr>
                    </a:solidFill>
                  </a:tcPr>
                </a:tc>
                <a:tc>
                  <a:txBody>
                    <a:bodyPr/>
                    <a:lstStyle/>
                    <a:p>
                      <a:pPr algn="ctr" fontAlgn="ctr"/>
                      <a:r>
                        <a:rPr lang="en-US" sz="800" u="none" strike="noStrike" dirty="0">
                          <a:effectLst/>
                        </a:rPr>
                        <a:t>6</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dirty="0">
                          <a:effectLst/>
                        </a:rPr>
                        <a:t>6</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l" fontAlgn="ctr"/>
                      <a:r>
                        <a:rPr lang="en-US" sz="800" u="none" strike="noStrike" dirty="0" err="1">
                          <a:effectLst/>
                        </a:rPr>
                        <a:t>LacI</a:t>
                      </a:r>
                      <a:r>
                        <a:rPr lang="en-US" sz="800" u="none" strike="noStrike" dirty="0">
                          <a:effectLst/>
                        </a:rPr>
                        <a:t> Reverse</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CamR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dirty="0">
                          <a:effectLst/>
                        </a:rPr>
                        <a:t>ColE1</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b"/>
                      <a:r>
                        <a:rPr lang="en-US" sz="800" u="none" strike="noStrike" dirty="0">
                          <a:effectLst/>
                        </a:rPr>
                        <a:t>13</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extLst>
                  <a:ext uri="{0D108BD9-81ED-4DB2-BD59-A6C34878D82A}">
                    <a16:rowId xmlns:a16="http://schemas.microsoft.com/office/drawing/2014/main" val="136284496"/>
                  </a:ext>
                </a:extLst>
              </a:tr>
              <a:tr h="247614">
                <a:tc gridSpan="8">
                  <a:txBody>
                    <a:bodyPr/>
                    <a:lstStyle/>
                    <a:p>
                      <a:pPr algn="ctr" fontAlgn="ctr"/>
                      <a:r>
                        <a:rPr lang="en-US" sz="800" u="none" strike="noStrike" dirty="0">
                          <a:effectLst/>
                        </a:rPr>
                        <a:t>Type VII - Reverse promoters</a:t>
                      </a:r>
                      <a:endParaRPr lang="en-US" sz="800" b="1" i="0" u="none" strike="noStrike" dirty="0">
                        <a:solidFill>
                          <a:srgbClr val="000000"/>
                        </a:solidFill>
                        <a:effectLst/>
                        <a:latin typeface="Helvetica" panose="020B0604020202020204" pitchFamily="34" charset="0"/>
                      </a:endParaRPr>
                    </a:p>
                  </a:txBody>
                  <a:tcPr marL="7620" marR="7620" marT="7620" marB="0" anchor="ctr">
                    <a:solidFill>
                      <a:schemeClr val="accent5">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7620" marR="7620" marT="7620" marB="0" anchor="b"/>
                </a:tc>
                <a:extLst>
                  <a:ext uri="{0D108BD9-81ED-4DB2-BD59-A6C34878D82A}">
                    <a16:rowId xmlns:a16="http://schemas.microsoft.com/office/drawing/2014/main" val="3911112120"/>
                  </a:ext>
                </a:extLst>
              </a:tr>
              <a:tr h="160134">
                <a:tc>
                  <a:txBody>
                    <a:bodyPr/>
                    <a:lstStyle/>
                    <a:p>
                      <a:pPr algn="ctr" fontAlgn="ctr"/>
                      <a:r>
                        <a:rPr lang="en-US" sz="800" u="none" strike="noStrike">
                          <a:effectLst/>
                        </a:rPr>
                        <a:t>pBTK138</a:t>
                      </a:r>
                      <a:endParaRPr lang="en-US" sz="800" b="1" i="0" u="none" strike="noStrike">
                        <a:solidFill>
                          <a:srgbClr val="000000"/>
                        </a:solidFill>
                        <a:effectLst/>
                        <a:latin typeface="Helvetica" panose="020B0604020202020204" pitchFamily="34" charset="0"/>
                      </a:endParaRPr>
                    </a:p>
                  </a:txBody>
                  <a:tcPr marL="7620" marR="7620" marT="7620" marB="0" anchor="ctr">
                    <a:solidFill>
                      <a:schemeClr val="accent5">
                        <a:lumMod val="20000"/>
                        <a:lumOff val="80000"/>
                      </a:schemeClr>
                    </a:solidFill>
                  </a:tcPr>
                </a:tc>
                <a:tc>
                  <a:txBody>
                    <a:bodyPr/>
                    <a:lstStyle/>
                    <a:p>
                      <a:pPr algn="ctr" fontAlgn="ctr"/>
                      <a:r>
                        <a:rPr lang="en-US" sz="800" u="none" strike="noStrike">
                          <a:effectLst/>
                        </a:rPr>
                        <a:t>promoter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5">
                        <a:lumMod val="20000"/>
                        <a:lumOff val="80000"/>
                      </a:schemeClr>
                    </a:solidFill>
                  </a:tcPr>
                </a:tc>
                <a:tc>
                  <a:txBody>
                    <a:bodyPr/>
                    <a:lstStyle/>
                    <a:p>
                      <a:pPr algn="ctr" fontAlgn="ctr"/>
                      <a:r>
                        <a:rPr lang="en-US" sz="800" u="none" strike="noStrike">
                          <a:effectLst/>
                        </a:rPr>
                        <a:t>7</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5">
                        <a:lumMod val="20000"/>
                        <a:lumOff val="80000"/>
                      </a:schemeClr>
                    </a:solidFill>
                  </a:tcPr>
                </a:tc>
                <a:tc>
                  <a:txBody>
                    <a:bodyPr/>
                    <a:lstStyle/>
                    <a:p>
                      <a:pPr algn="ctr" fontAlgn="ctr"/>
                      <a:r>
                        <a:rPr lang="en-US" sz="800" u="none" strike="noStrike" dirty="0">
                          <a:effectLst/>
                        </a:rPr>
                        <a:t>7</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5">
                        <a:lumMod val="20000"/>
                        <a:lumOff val="80000"/>
                      </a:schemeClr>
                    </a:solidFill>
                  </a:tcPr>
                </a:tc>
                <a:tc>
                  <a:txBody>
                    <a:bodyPr/>
                    <a:lstStyle/>
                    <a:p>
                      <a:pPr algn="l" fontAlgn="ctr"/>
                      <a:r>
                        <a:rPr lang="en-US" sz="800" u="none" strike="noStrike" dirty="0">
                          <a:effectLst/>
                        </a:rPr>
                        <a:t>CP25 + RBS Reverse</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5">
                        <a:lumMod val="20000"/>
                        <a:lumOff val="80000"/>
                      </a:schemeClr>
                    </a:solidFill>
                  </a:tcPr>
                </a:tc>
                <a:tc>
                  <a:txBody>
                    <a:bodyPr/>
                    <a:lstStyle/>
                    <a:p>
                      <a:pPr algn="ctr" fontAlgn="ctr"/>
                      <a:r>
                        <a:rPr lang="en-US" sz="800" u="none" strike="noStrike" dirty="0" err="1">
                          <a:effectLst/>
                        </a:rPr>
                        <a:t>CamR</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5">
                        <a:lumMod val="20000"/>
                        <a:lumOff val="80000"/>
                      </a:schemeClr>
                    </a:solidFill>
                  </a:tcPr>
                </a:tc>
                <a:tc>
                  <a:txBody>
                    <a:bodyPr/>
                    <a:lstStyle/>
                    <a:p>
                      <a:pPr algn="ctr" fontAlgn="ctr"/>
                      <a:r>
                        <a:rPr lang="en-US" sz="800" u="none" strike="noStrike" dirty="0">
                          <a:effectLst/>
                        </a:rPr>
                        <a:t>ColE1</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5">
                        <a:lumMod val="20000"/>
                        <a:lumOff val="80000"/>
                      </a:schemeClr>
                    </a:solidFill>
                  </a:tcPr>
                </a:tc>
                <a:tc>
                  <a:txBody>
                    <a:bodyPr/>
                    <a:lstStyle/>
                    <a:p>
                      <a:pPr algn="ctr" fontAlgn="ctr"/>
                      <a:r>
                        <a:rPr lang="en-US" sz="800" u="none" strike="noStrike" dirty="0">
                          <a:effectLst/>
                        </a:rPr>
                        <a:t>3</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5">
                        <a:lumMod val="20000"/>
                        <a:lumOff val="80000"/>
                      </a:schemeClr>
                    </a:solidFill>
                  </a:tcPr>
                </a:tc>
                <a:tc>
                  <a:txBody>
                    <a:bodyPr/>
                    <a:lstStyle/>
                    <a:p>
                      <a:pPr algn="l" fontAlgn="b"/>
                      <a:r>
                        <a:rPr lang="en-US" sz="800" u="none" strike="noStrike">
                          <a:effectLst/>
                        </a:rPr>
                        <a:t> </a:t>
                      </a:r>
                      <a:endParaRPr lang="en-US" sz="800" b="0" i="0" u="none" strike="noStrike">
                        <a:solidFill>
                          <a:srgbClr val="000000"/>
                        </a:solidFill>
                        <a:effectLst/>
                        <a:latin typeface="Helvetica" panose="020B0604020202020204" pitchFamily="34" charset="0"/>
                      </a:endParaRPr>
                    </a:p>
                  </a:txBody>
                  <a:tcPr marL="7620" marR="7620" marT="7620" marB="0" anchor="b"/>
                </a:tc>
                <a:extLst>
                  <a:ext uri="{0D108BD9-81ED-4DB2-BD59-A6C34878D82A}">
                    <a16:rowId xmlns:a16="http://schemas.microsoft.com/office/drawing/2014/main" val="2144153460"/>
                  </a:ext>
                </a:extLst>
              </a:tr>
              <a:tr h="247614">
                <a:tc gridSpan="8">
                  <a:txBody>
                    <a:bodyPr/>
                    <a:lstStyle/>
                    <a:p>
                      <a:pPr algn="ctr" fontAlgn="ctr"/>
                      <a:r>
                        <a:rPr lang="en-US" sz="800" u="none" strike="noStrike" dirty="0">
                          <a:effectLst/>
                        </a:rPr>
                        <a:t>Type 8 - Origins and Antibiotics</a:t>
                      </a:r>
                      <a:endParaRPr lang="en-US" sz="800" b="1" i="0" u="none" strike="noStrike" dirty="0">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800" b="0" i="0" u="none" strike="noStrike">
                        <a:solidFill>
                          <a:srgbClr val="000000"/>
                        </a:solidFill>
                        <a:effectLst/>
                        <a:latin typeface="Helvetica" panose="020B0604020202020204" pitchFamily="34" charset="0"/>
                      </a:endParaRPr>
                    </a:p>
                  </a:txBody>
                  <a:tcPr marL="7620" marR="7620" marT="7620" marB="0" anchor="b"/>
                </a:tc>
                <a:extLst>
                  <a:ext uri="{0D108BD9-81ED-4DB2-BD59-A6C34878D82A}">
                    <a16:rowId xmlns:a16="http://schemas.microsoft.com/office/drawing/2014/main" val="1874873380"/>
                  </a:ext>
                </a:extLst>
              </a:tr>
              <a:tr h="160134">
                <a:tc>
                  <a:txBody>
                    <a:bodyPr/>
                    <a:lstStyle/>
                    <a:p>
                      <a:pPr algn="ctr" fontAlgn="ctr"/>
                      <a:r>
                        <a:rPr lang="en-US" sz="800" u="none" strike="noStrike">
                          <a:effectLst/>
                        </a:rPr>
                        <a:t>pBTK401</a:t>
                      </a:r>
                      <a:endParaRPr lang="en-US" sz="800" b="1"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origin_marker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8</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8</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l" fontAlgn="ctr"/>
                      <a:r>
                        <a:rPr lang="en-US" sz="800" u="none" strike="noStrike">
                          <a:effectLst/>
                        </a:rPr>
                        <a:t>mRFP1 dropout</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AmpR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RSF1010</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dirty="0">
                          <a:effectLst/>
                        </a:rPr>
                        <a:t>14</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extLst>
                  <a:ext uri="{0D108BD9-81ED-4DB2-BD59-A6C34878D82A}">
                    <a16:rowId xmlns:a16="http://schemas.microsoft.com/office/drawing/2014/main" val="4227172390"/>
                  </a:ext>
                </a:extLst>
              </a:tr>
              <a:tr h="160134">
                <a:tc>
                  <a:txBody>
                    <a:bodyPr/>
                    <a:lstStyle/>
                    <a:p>
                      <a:pPr algn="ctr" fontAlgn="ctr"/>
                      <a:r>
                        <a:rPr lang="en-US" sz="800" u="none" strike="noStrike">
                          <a:effectLst/>
                        </a:rPr>
                        <a:t>pBTK402</a:t>
                      </a:r>
                      <a:endParaRPr lang="en-US" sz="800" b="1"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origin_marker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8</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8</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l" fontAlgn="ctr"/>
                      <a:r>
                        <a:rPr lang="en-US" sz="800" u="none" strike="noStrike">
                          <a:effectLst/>
                        </a:rPr>
                        <a:t>mRFP1 dropout</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KanR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RSF1010</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dirty="0">
                          <a:effectLst/>
                        </a:rPr>
                        <a:t>14</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extLst>
                  <a:ext uri="{0D108BD9-81ED-4DB2-BD59-A6C34878D82A}">
                    <a16:rowId xmlns:a16="http://schemas.microsoft.com/office/drawing/2014/main" val="2166924131"/>
                  </a:ext>
                </a:extLst>
              </a:tr>
              <a:tr h="160134">
                <a:tc>
                  <a:txBody>
                    <a:bodyPr/>
                    <a:lstStyle/>
                    <a:p>
                      <a:pPr algn="ctr" fontAlgn="ctr"/>
                      <a:r>
                        <a:rPr lang="en-US" sz="800" u="none" strike="noStrike">
                          <a:effectLst/>
                        </a:rPr>
                        <a:t>pBTK403</a:t>
                      </a:r>
                      <a:endParaRPr lang="en-US" sz="800" b="1"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origin_marker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8</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8</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l" fontAlgn="ctr"/>
                      <a:r>
                        <a:rPr lang="en-US" sz="800" u="none" strike="noStrike">
                          <a:effectLst/>
                        </a:rPr>
                        <a:t>mRFP1 dropout</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SpecR</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a:effectLst/>
                        </a:rPr>
                        <a:t>RSF1010</a:t>
                      </a:r>
                      <a:endParaRPr lang="en-US" sz="800" b="0" i="0" u="none" strike="noStrike">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ctr" fontAlgn="ctr"/>
                      <a:r>
                        <a:rPr lang="en-US" sz="800" u="none" strike="noStrike" dirty="0">
                          <a:effectLst/>
                        </a:rPr>
                        <a:t>14</a:t>
                      </a:r>
                      <a:endParaRPr lang="en-US" sz="800" b="0" i="0" u="none" strike="noStrike" dirty="0">
                        <a:solidFill>
                          <a:srgbClr val="000000"/>
                        </a:solidFill>
                        <a:effectLst/>
                        <a:latin typeface="Helvetica" panose="020B0604020202020204" pitchFamily="34" charset="0"/>
                      </a:endParaRPr>
                    </a:p>
                  </a:txBody>
                  <a:tcPr marL="7620" marR="7620" marT="7620" marB="0" anchor="ctr">
                    <a:solidFill>
                      <a:schemeClr val="accent6">
                        <a:lumMod val="20000"/>
                        <a:lumOff val="80000"/>
                      </a:schemeClr>
                    </a:solidFill>
                  </a:tcPr>
                </a:tc>
                <a:tc>
                  <a:txBody>
                    <a:bodyPr/>
                    <a:lstStyle/>
                    <a:p>
                      <a:pPr algn="l" fontAlgn="b"/>
                      <a:r>
                        <a:rPr lang="en-US" sz="800" u="none" strike="noStrike" dirty="0">
                          <a:effectLst/>
                        </a:rPr>
                        <a:t> </a:t>
                      </a:r>
                      <a:endParaRPr lang="en-US" sz="800" b="0" i="0" u="none" strike="noStrike" dirty="0">
                        <a:solidFill>
                          <a:srgbClr val="000000"/>
                        </a:solidFill>
                        <a:effectLst/>
                        <a:latin typeface="Helvetica" panose="020B0604020202020204" pitchFamily="34" charset="0"/>
                      </a:endParaRPr>
                    </a:p>
                  </a:txBody>
                  <a:tcPr marL="7620" marR="7620" marT="7620" marB="0" anchor="b">
                    <a:solidFill>
                      <a:schemeClr val="accent3"/>
                    </a:solidFill>
                  </a:tcPr>
                </a:tc>
                <a:extLst>
                  <a:ext uri="{0D108BD9-81ED-4DB2-BD59-A6C34878D82A}">
                    <a16:rowId xmlns:a16="http://schemas.microsoft.com/office/drawing/2014/main" val="348449737"/>
                  </a:ext>
                </a:extLst>
              </a:tr>
            </a:tbl>
          </a:graphicData>
        </a:graphic>
      </p:graphicFrame>
      <p:cxnSp>
        <p:nvCxnSpPr>
          <p:cNvPr id="4" name="Straight Connector 3">
            <a:extLst>
              <a:ext uri="{FF2B5EF4-FFF2-40B4-BE49-F238E27FC236}">
                <a16:creationId xmlns:a16="http://schemas.microsoft.com/office/drawing/2014/main" id="{861F0884-32CE-5E69-E5AF-CE69FF9A02EE}"/>
              </a:ext>
            </a:extLst>
          </p:cNvPr>
          <p:cNvCxnSpPr>
            <a:cxnSpLocks/>
          </p:cNvCxnSpPr>
          <p:nvPr/>
        </p:nvCxnSpPr>
        <p:spPr>
          <a:xfrm>
            <a:off x="838200" y="1630999"/>
            <a:ext cx="10648951"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9291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F745A-6776-7997-57FB-D6E6AABB6E81}"/>
              </a:ext>
            </a:extLst>
          </p:cNvPr>
          <p:cNvSpPr>
            <a:spLocks noGrp="1"/>
          </p:cNvSpPr>
          <p:nvPr>
            <p:ph type="title"/>
          </p:nvPr>
        </p:nvSpPr>
        <p:spPr/>
        <p:txBody>
          <a:bodyPr/>
          <a:lstStyle/>
          <a:p>
            <a:r>
              <a:rPr lang="en-US" b="1" dirty="0"/>
              <a:t>How do we insert genes into </a:t>
            </a:r>
            <a:r>
              <a:rPr lang="en-US" b="1" dirty="0" err="1"/>
              <a:t>S.alvi</a:t>
            </a:r>
            <a:r>
              <a:rPr lang="en-US" b="1" dirty="0"/>
              <a:t>?</a:t>
            </a:r>
          </a:p>
        </p:txBody>
      </p:sp>
      <p:sp>
        <p:nvSpPr>
          <p:cNvPr id="5" name="TextBox 4">
            <a:extLst>
              <a:ext uri="{FF2B5EF4-FFF2-40B4-BE49-F238E27FC236}">
                <a16:creationId xmlns:a16="http://schemas.microsoft.com/office/drawing/2014/main" id="{17A48343-4646-781D-F52E-ABB8875C50A6}"/>
              </a:ext>
            </a:extLst>
          </p:cNvPr>
          <p:cNvSpPr txBox="1"/>
          <p:nvPr/>
        </p:nvSpPr>
        <p:spPr>
          <a:xfrm>
            <a:off x="880529" y="4715934"/>
            <a:ext cx="4309533" cy="369332"/>
          </a:xfrm>
          <a:prstGeom prst="rect">
            <a:avLst/>
          </a:prstGeom>
          <a:noFill/>
        </p:spPr>
        <p:txBody>
          <a:bodyPr wrap="square" rtlCol="0">
            <a:spAutoFit/>
          </a:bodyPr>
          <a:lstStyle/>
          <a:p>
            <a:r>
              <a:rPr lang="en-US" dirty="0" err="1"/>
              <a:t>doi</a:t>
            </a:r>
            <a:r>
              <a:rPr lang="en-US" dirty="0"/>
              <a:t>/10.1128/mbio.01392-24</a:t>
            </a:r>
          </a:p>
        </p:txBody>
      </p:sp>
      <p:pic>
        <p:nvPicPr>
          <p:cNvPr id="7" name="Picture 6">
            <a:extLst>
              <a:ext uri="{FF2B5EF4-FFF2-40B4-BE49-F238E27FC236}">
                <a16:creationId xmlns:a16="http://schemas.microsoft.com/office/drawing/2014/main" id="{D00C5A35-12DE-4A93-23C1-6BFA2EA21314}"/>
              </a:ext>
            </a:extLst>
          </p:cNvPr>
          <p:cNvPicPr>
            <a:picLocks noChangeAspect="1"/>
          </p:cNvPicPr>
          <p:nvPr/>
        </p:nvPicPr>
        <p:blipFill>
          <a:blip r:embed="rId2"/>
          <a:stretch>
            <a:fillRect/>
          </a:stretch>
        </p:blipFill>
        <p:spPr>
          <a:xfrm>
            <a:off x="831850" y="1154624"/>
            <a:ext cx="6813550" cy="1350570"/>
          </a:xfrm>
          <a:prstGeom prst="rect">
            <a:avLst/>
          </a:prstGeom>
        </p:spPr>
      </p:pic>
    </p:spTree>
    <p:extLst>
      <p:ext uri="{BB962C8B-B14F-4D97-AF65-F5344CB8AC3E}">
        <p14:creationId xmlns:p14="http://schemas.microsoft.com/office/powerpoint/2010/main" val="9511790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39FC9-98FB-8D3F-46B2-149B198E64E1}"/>
              </a:ext>
            </a:extLst>
          </p:cNvPr>
          <p:cNvSpPr>
            <a:spLocks noGrp="1"/>
          </p:cNvSpPr>
          <p:nvPr>
            <p:ph type="title"/>
          </p:nvPr>
        </p:nvSpPr>
        <p:spPr/>
        <p:txBody>
          <a:bodyPr/>
          <a:lstStyle/>
          <a:p>
            <a:r>
              <a:rPr lang="en-US" b="1" dirty="0"/>
              <a:t>Vector Building</a:t>
            </a:r>
          </a:p>
        </p:txBody>
      </p:sp>
      <p:sp>
        <p:nvSpPr>
          <p:cNvPr id="3" name="Text Placeholder 2">
            <a:extLst>
              <a:ext uri="{FF2B5EF4-FFF2-40B4-BE49-F238E27FC236}">
                <a16:creationId xmlns:a16="http://schemas.microsoft.com/office/drawing/2014/main" id="{A5D0602E-7854-F258-AD64-8B5017895D13}"/>
              </a:ext>
            </a:extLst>
          </p:cNvPr>
          <p:cNvSpPr>
            <a:spLocks noGrp="1"/>
          </p:cNvSpPr>
          <p:nvPr>
            <p:ph type="body" idx="1"/>
          </p:nvPr>
        </p:nvSpPr>
        <p:spPr/>
        <p:txBody>
          <a:bodyPr/>
          <a:lstStyle/>
          <a:p>
            <a:r>
              <a:rPr lang="en-US" dirty="0"/>
              <a:t>With </a:t>
            </a:r>
            <a:r>
              <a:rPr lang="en-US" dirty="0" err="1"/>
              <a:t>Benchling</a:t>
            </a:r>
            <a:r>
              <a:rPr lang="en-US" dirty="0"/>
              <a:t>(</a:t>
            </a:r>
            <a:r>
              <a:rPr lang="en-US" dirty="0">
                <a:hlinkClick r:id="rId2"/>
              </a:rPr>
              <a:t>https://benchling.com</a:t>
            </a:r>
            <a:r>
              <a:rPr lang="en-US" dirty="0"/>
              <a:t>)</a:t>
            </a:r>
          </a:p>
        </p:txBody>
      </p:sp>
    </p:spTree>
    <p:extLst>
      <p:ext uri="{BB962C8B-B14F-4D97-AF65-F5344CB8AC3E}">
        <p14:creationId xmlns:p14="http://schemas.microsoft.com/office/powerpoint/2010/main" val="2868905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BC0E0-302C-3CFD-9486-AB6F7A23B350}"/>
              </a:ext>
            </a:extLst>
          </p:cNvPr>
          <p:cNvSpPr>
            <a:spLocks noGrp="1"/>
          </p:cNvSpPr>
          <p:nvPr>
            <p:ph type="title"/>
          </p:nvPr>
        </p:nvSpPr>
        <p:spPr>
          <a:xfrm>
            <a:off x="838200" y="18255"/>
            <a:ext cx="10515600" cy="1325563"/>
          </a:xfrm>
        </p:spPr>
        <p:txBody>
          <a:bodyPr/>
          <a:lstStyle/>
          <a:p>
            <a:r>
              <a:rPr lang="en-US" b="1" dirty="0"/>
              <a:t>Component Summary by Type</a:t>
            </a:r>
          </a:p>
        </p:txBody>
      </p:sp>
      <p:cxnSp>
        <p:nvCxnSpPr>
          <p:cNvPr id="4" name="Straight Connector 3">
            <a:extLst>
              <a:ext uri="{FF2B5EF4-FFF2-40B4-BE49-F238E27FC236}">
                <a16:creationId xmlns:a16="http://schemas.microsoft.com/office/drawing/2014/main" id="{BCB5CFAA-E605-B20E-78A3-D262A73DE8AE}"/>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graphicFrame>
        <p:nvGraphicFramePr>
          <p:cNvPr id="5" name="Table 4">
            <a:extLst>
              <a:ext uri="{FF2B5EF4-FFF2-40B4-BE49-F238E27FC236}">
                <a16:creationId xmlns:a16="http://schemas.microsoft.com/office/drawing/2014/main" id="{EC9A049D-AA13-28F7-ABBD-C5FE15F91AA1}"/>
              </a:ext>
            </a:extLst>
          </p:cNvPr>
          <p:cNvGraphicFramePr>
            <a:graphicFrameLocks noGrp="1"/>
          </p:cNvGraphicFramePr>
          <p:nvPr>
            <p:extLst>
              <p:ext uri="{D42A27DB-BD31-4B8C-83A1-F6EECF244321}">
                <p14:modId xmlns:p14="http://schemas.microsoft.com/office/powerpoint/2010/main" val="3795720535"/>
              </p:ext>
            </p:extLst>
          </p:nvPr>
        </p:nvGraphicFramePr>
        <p:xfrm>
          <a:off x="1568450" y="1200784"/>
          <a:ext cx="9055100" cy="4806317"/>
        </p:xfrm>
        <a:graphic>
          <a:graphicData uri="http://schemas.openxmlformats.org/drawingml/2006/table">
            <a:tbl>
              <a:tblPr firstRow="1" bandRow="1">
                <a:tableStyleId>{5C22544A-7EE6-4342-B048-85BDC9FD1C3A}</a:tableStyleId>
              </a:tblPr>
              <a:tblGrid>
                <a:gridCol w="1899449">
                  <a:extLst>
                    <a:ext uri="{9D8B030D-6E8A-4147-A177-3AD203B41FA5}">
                      <a16:colId xmlns:a16="http://schemas.microsoft.com/office/drawing/2014/main" val="2806554244"/>
                    </a:ext>
                  </a:extLst>
                </a:gridCol>
                <a:gridCol w="3303697">
                  <a:extLst>
                    <a:ext uri="{9D8B030D-6E8A-4147-A177-3AD203B41FA5}">
                      <a16:colId xmlns:a16="http://schemas.microsoft.com/office/drawing/2014/main" val="3775191538"/>
                    </a:ext>
                  </a:extLst>
                </a:gridCol>
                <a:gridCol w="3851954">
                  <a:extLst>
                    <a:ext uri="{9D8B030D-6E8A-4147-A177-3AD203B41FA5}">
                      <a16:colId xmlns:a16="http://schemas.microsoft.com/office/drawing/2014/main" val="4149192977"/>
                    </a:ext>
                  </a:extLst>
                </a:gridCol>
              </a:tblGrid>
              <a:tr h="392023">
                <a:tc>
                  <a:txBody>
                    <a:bodyPr/>
                    <a:lstStyle/>
                    <a:p>
                      <a:r>
                        <a:rPr lang="en-US" sz="1400" b="1" dirty="0"/>
                        <a:t>Type</a:t>
                      </a:r>
                    </a:p>
                  </a:txBody>
                  <a:tcPr anchor="ctr">
                    <a:solidFill>
                      <a:srgbClr val="E97132"/>
                    </a:solidFill>
                  </a:tcPr>
                </a:tc>
                <a:tc>
                  <a:txBody>
                    <a:bodyPr/>
                    <a:lstStyle/>
                    <a:p>
                      <a:r>
                        <a:rPr lang="en-US" sz="1400" b="1" dirty="0"/>
                        <a:t>Element Name</a:t>
                      </a:r>
                    </a:p>
                  </a:txBody>
                  <a:tcPr anchor="ctr">
                    <a:solidFill>
                      <a:srgbClr val="E97132"/>
                    </a:solidFill>
                  </a:tcPr>
                </a:tc>
                <a:tc>
                  <a:txBody>
                    <a:bodyPr/>
                    <a:lstStyle/>
                    <a:p>
                      <a:r>
                        <a:rPr lang="en-US" sz="1400" b="1" dirty="0"/>
                        <a:t>Note</a:t>
                      </a:r>
                    </a:p>
                  </a:txBody>
                  <a:tcPr anchor="ctr">
                    <a:solidFill>
                      <a:srgbClr val="E97132"/>
                    </a:solidFill>
                  </a:tcPr>
                </a:tc>
                <a:extLst>
                  <a:ext uri="{0D108BD9-81ED-4DB2-BD59-A6C34878D82A}">
                    <a16:rowId xmlns:a16="http://schemas.microsoft.com/office/drawing/2014/main" val="8300662"/>
                  </a:ext>
                </a:extLst>
              </a:tr>
              <a:tr h="773307">
                <a:tc>
                  <a:txBody>
                    <a:bodyPr/>
                    <a:lstStyle/>
                    <a:p>
                      <a:r>
                        <a:rPr lang="en-US" sz="1400" b="0" dirty="0"/>
                        <a:t>Entry Vector 1</a:t>
                      </a:r>
                    </a:p>
                  </a:txBody>
                  <a:tcPr anchor="ctr">
                    <a:solidFill>
                      <a:schemeClr val="bg2">
                        <a:lumMod val="90000"/>
                      </a:schemeClr>
                    </a:solidFill>
                  </a:tcPr>
                </a:tc>
                <a:tc>
                  <a:txBody>
                    <a:bodyPr/>
                    <a:lstStyle/>
                    <a:p>
                      <a:r>
                        <a:rPr lang="en-US" sz="1400" b="0" dirty="0"/>
                        <a:t>H1 (Upstream Homology Arm)</a:t>
                      </a:r>
                    </a:p>
                  </a:txBody>
                  <a:tcPr anchor="ctr">
                    <a:solidFill>
                      <a:schemeClr val="bg2">
                        <a:lumMod val="90000"/>
                      </a:schemeClr>
                    </a:solidFill>
                  </a:tcPr>
                </a:tc>
                <a:tc>
                  <a:txBody>
                    <a:bodyPr/>
                    <a:lstStyle/>
                    <a:p>
                      <a:r>
                        <a:rPr lang="en-US" sz="1400" b="0" dirty="0"/>
                        <a:t>pBTK1050</a:t>
                      </a:r>
                    </a:p>
                  </a:txBody>
                  <a:tcPr anchor="ctr">
                    <a:solidFill>
                      <a:schemeClr val="bg2">
                        <a:lumMod val="90000"/>
                      </a:schemeClr>
                    </a:solidFill>
                  </a:tcPr>
                </a:tc>
                <a:extLst>
                  <a:ext uri="{0D108BD9-81ED-4DB2-BD59-A6C34878D82A}">
                    <a16:rowId xmlns:a16="http://schemas.microsoft.com/office/drawing/2014/main" val="3831174747"/>
                  </a:ext>
                </a:extLst>
              </a:tr>
              <a:tr h="7733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Entry Vector 2</a:t>
                      </a:r>
                    </a:p>
                  </a:txBody>
                  <a:tcPr anchor="ctr">
                    <a:solidFill>
                      <a:schemeClr val="bg2">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Promoter + RBS 	</a:t>
                      </a:r>
                    </a:p>
                  </a:txBody>
                  <a:tcPr anchor="ctr">
                    <a:solidFill>
                      <a:schemeClr val="bg2">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pBTK107</a:t>
                      </a:r>
                    </a:p>
                  </a:txBody>
                  <a:tcPr anchor="ctr">
                    <a:solidFill>
                      <a:schemeClr val="bg2">
                        <a:lumMod val="90000"/>
                      </a:schemeClr>
                    </a:solidFill>
                  </a:tcPr>
                </a:tc>
                <a:extLst>
                  <a:ext uri="{0D108BD9-81ED-4DB2-BD59-A6C34878D82A}">
                    <a16:rowId xmlns:a16="http://schemas.microsoft.com/office/drawing/2014/main" val="2267621746"/>
                  </a:ext>
                </a:extLst>
              </a:tr>
              <a:tr h="7733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Entry Vector 3</a:t>
                      </a:r>
                    </a:p>
                  </a:txBody>
                  <a:tcPr anchor="ctr">
                    <a:solidFill>
                      <a:schemeClr val="bg2">
                        <a:lumMod val="90000"/>
                      </a:schemeClr>
                    </a:solidFill>
                  </a:tcPr>
                </a:tc>
                <a:tc>
                  <a:txBody>
                    <a:bodyPr/>
                    <a:lstStyle/>
                    <a:p>
                      <a:r>
                        <a:rPr lang="en-US" sz="1400" b="0" dirty="0" err="1"/>
                        <a:t>Opd</a:t>
                      </a:r>
                      <a:r>
                        <a:rPr lang="en-US" sz="1400" b="0" dirty="0"/>
                        <a:t> gene</a:t>
                      </a:r>
                    </a:p>
                  </a:txBody>
                  <a:tcPr anchor="ctr">
                    <a:solidFill>
                      <a:schemeClr val="bg2">
                        <a:lumMod val="90000"/>
                      </a:schemeClr>
                    </a:solidFill>
                  </a:tcPr>
                </a:tc>
                <a:tc>
                  <a:txBody>
                    <a:bodyPr/>
                    <a:lstStyle/>
                    <a:p>
                      <a:r>
                        <a:rPr lang="en-US" sz="1400" b="0" dirty="0"/>
                        <a:t>Should assemble by golden gate</a:t>
                      </a:r>
                    </a:p>
                  </a:txBody>
                  <a:tcPr anchor="ctr">
                    <a:solidFill>
                      <a:schemeClr val="bg2">
                        <a:lumMod val="90000"/>
                      </a:schemeClr>
                    </a:solidFill>
                  </a:tcPr>
                </a:tc>
                <a:extLst>
                  <a:ext uri="{0D108BD9-81ED-4DB2-BD59-A6C34878D82A}">
                    <a16:rowId xmlns:a16="http://schemas.microsoft.com/office/drawing/2014/main" val="1064172588"/>
                  </a:ext>
                </a:extLst>
              </a:tr>
              <a:tr h="547759">
                <a:tc>
                  <a:txBody>
                    <a:bodyPr/>
                    <a:lstStyle/>
                    <a:p>
                      <a:r>
                        <a:rPr lang="en-US" sz="1400" b="0" dirty="0"/>
                        <a:t>Entry Vector 4</a:t>
                      </a:r>
                    </a:p>
                  </a:txBody>
                  <a:tcPr anchor="ctr">
                    <a:solidFill>
                      <a:schemeClr val="bg2">
                        <a:lumMod val="90000"/>
                      </a:schemeClr>
                    </a:solidFill>
                  </a:tcPr>
                </a:tc>
                <a:tc>
                  <a:txBody>
                    <a:bodyPr/>
                    <a:lstStyle/>
                    <a:p>
                      <a:r>
                        <a:rPr lang="en-US" sz="1400" b="0" dirty="0"/>
                        <a:t>Terminator	</a:t>
                      </a:r>
                    </a:p>
                  </a:txBody>
                  <a:tcPr anchor="ctr">
                    <a:solidFill>
                      <a:schemeClr val="bg2">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Should assemble by golden gate</a:t>
                      </a:r>
                    </a:p>
                  </a:txBody>
                  <a:tcPr anchor="ctr">
                    <a:solidFill>
                      <a:schemeClr val="bg2">
                        <a:lumMod val="90000"/>
                      </a:schemeClr>
                    </a:solidFill>
                  </a:tcPr>
                </a:tc>
                <a:extLst>
                  <a:ext uri="{0D108BD9-81ED-4DB2-BD59-A6C34878D82A}">
                    <a16:rowId xmlns:a16="http://schemas.microsoft.com/office/drawing/2014/main" val="3198484930"/>
                  </a:ext>
                </a:extLst>
              </a:tr>
              <a:tr h="773307">
                <a:tc>
                  <a:txBody>
                    <a:bodyPr/>
                    <a:lstStyle/>
                    <a:p>
                      <a:r>
                        <a:rPr lang="en-US" sz="1400" b="0" dirty="0"/>
                        <a:t>Entry Vector 5</a:t>
                      </a:r>
                    </a:p>
                  </a:txBody>
                  <a:tcPr anchor="ctr">
                    <a:solidFill>
                      <a:schemeClr val="bg2">
                        <a:lumMod val="90000"/>
                      </a:schemeClr>
                    </a:solidFill>
                  </a:tcPr>
                </a:tc>
                <a:tc>
                  <a:txBody>
                    <a:bodyPr/>
                    <a:lstStyle/>
                    <a:p>
                      <a:r>
                        <a:rPr lang="en-US" sz="1400" b="0" dirty="0"/>
                        <a:t>H2 (Downstream Homology Arm)</a:t>
                      </a:r>
                    </a:p>
                  </a:txBody>
                  <a:tcPr anchor="ctr">
                    <a:solidFill>
                      <a:schemeClr val="bg2">
                        <a:lumMod val="90000"/>
                      </a:schemeClr>
                    </a:solidFill>
                  </a:tcPr>
                </a:tc>
                <a:tc>
                  <a:txBody>
                    <a:bodyPr/>
                    <a:lstStyle/>
                    <a:p>
                      <a:r>
                        <a:rPr lang="en-US" sz="1400" b="0" dirty="0"/>
                        <a:t>pBTK1051</a:t>
                      </a:r>
                    </a:p>
                  </a:txBody>
                  <a:tcPr anchor="ctr">
                    <a:solidFill>
                      <a:schemeClr val="bg2">
                        <a:lumMod val="90000"/>
                      </a:schemeClr>
                    </a:solidFill>
                  </a:tcPr>
                </a:tc>
                <a:extLst>
                  <a:ext uri="{0D108BD9-81ED-4DB2-BD59-A6C34878D82A}">
                    <a16:rowId xmlns:a16="http://schemas.microsoft.com/office/drawing/2014/main" val="2203244727"/>
                  </a:ext>
                </a:extLst>
              </a:tr>
              <a:tr h="773307">
                <a:tc>
                  <a:txBody>
                    <a:bodyPr/>
                    <a:lstStyle/>
                    <a:p>
                      <a:r>
                        <a:rPr lang="en-US" sz="1400" b="0" dirty="0"/>
                        <a:t>Backbone	</a:t>
                      </a:r>
                    </a:p>
                  </a:txBody>
                  <a:tcPr anchor="ctr">
                    <a:solidFill>
                      <a:schemeClr val="bg2">
                        <a:lumMod val="90000"/>
                      </a:schemeClr>
                    </a:solidFill>
                  </a:tcPr>
                </a:tc>
                <a:tc>
                  <a:txBody>
                    <a:bodyPr/>
                    <a:lstStyle/>
                    <a:p>
                      <a:r>
                        <a:rPr lang="en-US" sz="1400" b="0" dirty="0"/>
                        <a:t>pYTK095 or equivalent	</a:t>
                      </a:r>
                    </a:p>
                  </a:txBody>
                  <a:tcPr anchor="ctr">
                    <a:solidFill>
                      <a:schemeClr val="bg2">
                        <a:lumMod val="90000"/>
                      </a:schemeClr>
                    </a:solidFill>
                  </a:tcPr>
                </a:tc>
                <a:tc>
                  <a:txBody>
                    <a:bodyPr/>
                    <a:lstStyle/>
                    <a:p>
                      <a:r>
                        <a:rPr lang="en-US" sz="1400" b="0" dirty="0"/>
                        <a:t>BsaI restriction enzyme</a:t>
                      </a:r>
                    </a:p>
                  </a:txBody>
                  <a:tcPr anchor="ctr">
                    <a:solidFill>
                      <a:schemeClr val="bg2">
                        <a:lumMod val="90000"/>
                      </a:schemeClr>
                    </a:solidFill>
                  </a:tcPr>
                </a:tc>
                <a:extLst>
                  <a:ext uri="{0D108BD9-81ED-4DB2-BD59-A6C34878D82A}">
                    <a16:rowId xmlns:a16="http://schemas.microsoft.com/office/drawing/2014/main" val="268177147"/>
                  </a:ext>
                </a:extLst>
              </a:tr>
            </a:tbl>
          </a:graphicData>
        </a:graphic>
      </p:graphicFrame>
    </p:spTree>
    <p:extLst>
      <p:ext uri="{BB962C8B-B14F-4D97-AF65-F5344CB8AC3E}">
        <p14:creationId xmlns:p14="http://schemas.microsoft.com/office/powerpoint/2010/main" val="12392466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C5E5E-18B4-4CD4-9690-52FEEEE55C0B}"/>
              </a:ext>
            </a:extLst>
          </p:cNvPr>
          <p:cNvSpPr>
            <a:spLocks noGrp="1"/>
          </p:cNvSpPr>
          <p:nvPr>
            <p:ph type="title"/>
          </p:nvPr>
        </p:nvSpPr>
        <p:spPr>
          <a:xfrm>
            <a:off x="838200" y="0"/>
            <a:ext cx="10515600" cy="1325563"/>
          </a:xfrm>
        </p:spPr>
        <p:txBody>
          <a:bodyPr/>
          <a:lstStyle/>
          <a:p>
            <a:r>
              <a:rPr lang="en-US" b="1" dirty="0"/>
              <a:t>Important rule to follow</a:t>
            </a:r>
          </a:p>
        </p:txBody>
      </p:sp>
      <p:pic>
        <p:nvPicPr>
          <p:cNvPr id="5" name="Picture 4">
            <a:extLst>
              <a:ext uri="{FF2B5EF4-FFF2-40B4-BE49-F238E27FC236}">
                <a16:creationId xmlns:a16="http://schemas.microsoft.com/office/drawing/2014/main" id="{2FB0B123-F468-1003-F318-0F80889DC1BF}"/>
              </a:ext>
            </a:extLst>
          </p:cNvPr>
          <p:cNvPicPr>
            <a:picLocks noChangeAspect="1"/>
          </p:cNvPicPr>
          <p:nvPr/>
        </p:nvPicPr>
        <p:blipFill>
          <a:blip r:embed="rId2"/>
          <a:stretch>
            <a:fillRect/>
          </a:stretch>
        </p:blipFill>
        <p:spPr>
          <a:xfrm>
            <a:off x="1875836" y="1852392"/>
            <a:ext cx="8440328" cy="3153215"/>
          </a:xfrm>
          <a:prstGeom prst="rect">
            <a:avLst/>
          </a:prstGeom>
        </p:spPr>
      </p:pic>
      <p:cxnSp>
        <p:nvCxnSpPr>
          <p:cNvPr id="6" name="Straight Connector 5">
            <a:extLst>
              <a:ext uri="{FF2B5EF4-FFF2-40B4-BE49-F238E27FC236}">
                <a16:creationId xmlns:a16="http://schemas.microsoft.com/office/drawing/2014/main" id="{DCFCC5F6-72E4-6878-D17C-FFD974DBB7D3}"/>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494470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DC6EB-339D-B708-27DE-E655EA806F41}"/>
              </a:ext>
            </a:extLst>
          </p:cNvPr>
          <p:cNvSpPr>
            <a:spLocks noGrp="1"/>
          </p:cNvSpPr>
          <p:nvPr>
            <p:ph type="title"/>
          </p:nvPr>
        </p:nvSpPr>
        <p:spPr>
          <a:xfrm>
            <a:off x="838200" y="18255"/>
            <a:ext cx="10515600" cy="1325563"/>
          </a:xfrm>
        </p:spPr>
        <p:txBody>
          <a:bodyPr/>
          <a:lstStyle/>
          <a:p>
            <a:r>
              <a:rPr lang="en-US" b="1" dirty="0"/>
              <a:t>Graphic</a:t>
            </a:r>
          </a:p>
        </p:txBody>
      </p:sp>
      <p:sp>
        <p:nvSpPr>
          <p:cNvPr id="21" name="TextBox 20">
            <a:extLst>
              <a:ext uri="{FF2B5EF4-FFF2-40B4-BE49-F238E27FC236}">
                <a16:creationId xmlns:a16="http://schemas.microsoft.com/office/drawing/2014/main" id="{D769915C-9F3E-ACE6-7C2C-D2CD42193E64}"/>
              </a:ext>
            </a:extLst>
          </p:cNvPr>
          <p:cNvSpPr txBox="1"/>
          <p:nvPr/>
        </p:nvSpPr>
        <p:spPr>
          <a:xfrm>
            <a:off x="930273" y="1418381"/>
            <a:ext cx="1146175" cy="338554"/>
          </a:xfrm>
          <a:prstGeom prst="rect">
            <a:avLst/>
          </a:prstGeom>
          <a:noFill/>
        </p:spPr>
        <p:txBody>
          <a:bodyPr wrap="square" rtlCol="0">
            <a:spAutoFit/>
          </a:bodyPr>
          <a:lstStyle/>
          <a:p>
            <a:r>
              <a:rPr lang="en-US" sz="1600" dirty="0"/>
              <a:t>pYTK095</a:t>
            </a:r>
          </a:p>
        </p:txBody>
      </p:sp>
      <p:sp>
        <p:nvSpPr>
          <p:cNvPr id="22" name="TextBox 21">
            <a:extLst>
              <a:ext uri="{FF2B5EF4-FFF2-40B4-BE49-F238E27FC236}">
                <a16:creationId xmlns:a16="http://schemas.microsoft.com/office/drawing/2014/main" id="{ED479CC7-2BB3-9562-1DF6-2B1D4D84E4AF}"/>
              </a:ext>
            </a:extLst>
          </p:cNvPr>
          <p:cNvSpPr txBox="1"/>
          <p:nvPr/>
        </p:nvSpPr>
        <p:spPr>
          <a:xfrm>
            <a:off x="930274" y="2322751"/>
            <a:ext cx="1146175" cy="338554"/>
          </a:xfrm>
          <a:prstGeom prst="rect">
            <a:avLst/>
          </a:prstGeom>
          <a:noFill/>
        </p:spPr>
        <p:txBody>
          <a:bodyPr wrap="square" rtlCol="0">
            <a:spAutoFit/>
          </a:bodyPr>
          <a:lstStyle/>
          <a:p>
            <a:r>
              <a:rPr lang="en-US" sz="1600" dirty="0"/>
              <a:t>H1 arm</a:t>
            </a:r>
          </a:p>
        </p:txBody>
      </p:sp>
      <p:sp>
        <p:nvSpPr>
          <p:cNvPr id="23" name="TextBox 22">
            <a:extLst>
              <a:ext uri="{FF2B5EF4-FFF2-40B4-BE49-F238E27FC236}">
                <a16:creationId xmlns:a16="http://schemas.microsoft.com/office/drawing/2014/main" id="{5DEC0F61-4970-F225-2CAD-DDA0B77FC4A2}"/>
              </a:ext>
            </a:extLst>
          </p:cNvPr>
          <p:cNvSpPr txBox="1"/>
          <p:nvPr/>
        </p:nvSpPr>
        <p:spPr>
          <a:xfrm>
            <a:off x="930273" y="3088621"/>
            <a:ext cx="1146175" cy="584775"/>
          </a:xfrm>
          <a:prstGeom prst="rect">
            <a:avLst/>
          </a:prstGeom>
          <a:noFill/>
        </p:spPr>
        <p:txBody>
          <a:bodyPr wrap="square" rtlCol="0">
            <a:spAutoFit/>
          </a:bodyPr>
          <a:lstStyle/>
          <a:p>
            <a:r>
              <a:rPr lang="en-US" sz="1600" dirty="0"/>
              <a:t>Promotor/RBS</a:t>
            </a:r>
          </a:p>
        </p:txBody>
      </p:sp>
      <p:sp>
        <p:nvSpPr>
          <p:cNvPr id="24" name="TextBox 23">
            <a:extLst>
              <a:ext uri="{FF2B5EF4-FFF2-40B4-BE49-F238E27FC236}">
                <a16:creationId xmlns:a16="http://schemas.microsoft.com/office/drawing/2014/main" id="{E93E2CFB-C336-1B96-E335-751FA5BA6179}"/>
              </a:ext>
            </a:extLst>
          </p:cNvPr>
          <p:cNvSpPr txBox="1"/>
          <p:nvPr/>
        </p:nvSpPr>
        <p:spPr>
          <a:xfrm>
            <a:off x="930273" y="4131491"/>
            <a:ext cx="1146175" cy="338554"/>
          </a:xfrm>
          <a:prstGeom prst="rect">
            <a:avLst/>
          </a:prstGeom>
          <a:noFill/>
        </p:spPr>
        <p:txBody>
          <a:bodyPr wrap="square" rtlCol="0">
            <a:spAutoFit/>
          </a:bodyPr>
          <a:lstStyle/>
          <a:p>
            <a:r>
              <a:rPr lang="en-US" sz="1600" dirty="0"/>
              <a:t>CDS</a:t>
            </a:r>
          </a:p>
        </p:txBody>
      </p:sp>
      <p:sp>
        <p:nvSpPr>
          <p:cNvPr id="25" name="TextBox 24">
            <a:extLst>
              <a:ext uri="{FF2B5EF4-FFF2-40B4-BE49-F238E27FC236}">
                <a16:creationId xmlns:a16="http://schemas.microsoft.com/office/drawing/2014/main" id="{6D63E3BA-70E4-F323-7CC3-A86F39ECC07B}"/>
              </a:ext>
            </a:extLst>
          </p:cNvPr>
          <p:cNvSpPr txBox="1"/>
          <p:nvPr/>
        </p:nvSpPr>
        <p:spPr>
          <a:xfrm>
            <a:off x="930272" y="5035860"/>
            <a:ext cx="1146175" cy="338554"/>
          </a:xfrm>
          <a:prstGeom prst="rect">
            <a:avLst/>
          </a:prstGeom>
          <a:noFill/>
        </p:spPr>
        <p:txBody>
          <a:bodyPr wrap="square" rtlCol="0">
            <a:spAutoFit/>
          </a:bodyPr>
          <a:lstStyle/>
          <a:p>
            <a:r>
              <a:rPr lang="en-US" sz="1600" dirty="0"/>
              <a:t>terminator</a:t>
            </a:r>
          </a:p>
        </p:txBody>
      </p:sp>
      <p:graphicFrame>
        <p:nvGraphicFramePr>
          <p:cNvPr id="26" name="Table 25">
            <a:extLst>
              <a:ext uri="{FF2B5EF4-FFF2-40B4-BE49-F238E27FC236}">
                <a16:creationId xmlns:a16="http://schemas.microsoft.com/office/drawing/2014/main" id="{0C979844-9999-B74C-013A-768690EC3CBD}"/>
              </a:ext>
            </a:extLst>
          </p:cNvPr>
          <p:cNvGraphicFramePr>
            <a:graphicFrameLocks noGrp="1"/>
          </p:cNvGraphicFramePr>
          <p:nvPr>
            <p:extLst>
              <p:ext uri="{D42A27DB-BD31-4B8C-83A1-F6EECF244321}">
                <p14:modId xmlns:p14="http://schemas.microsoft.com/office/powerpoint/2010/main" val="327652054"/>
              </p:ext>
            </p:extLst>
          </p:nvPr>
        </p:nvGraphicFramePr>
        <p:xfrm>
          <a:off x="2187579" y="5888124"/>
          <a:ext cx="8997950" cy="487680"/>
        </p:xfrm>
        <a:graphic>
          <a:graphicData uri="http://schemas.openxmlformats.org/drawingml/2006/table">
            <a:tbl>
              <a:tblPr firstRow="1" bandRow="1">
                <a:tableStyleId>{5C22544A-7EE6-4342-B048-85BDC9FD1C3A}</a:tableStyleId>
              </a:tblPr>
              <a:tblGrid>
                <a:gridCol w="359918">
                  <a:extLst>
                    <a:ext uri="{9D8B030D-6E8A-4147-A177-3AD203B41FA5}">
                      <a16:colId xmlns:a16="http://schemas.microsoft.com/office/drawing/2014/main" val="1772981578"/>
                    </a:ext>
                  </a:extLst>
                </a:gridCol>
                <a:gridCol w="359918">
                  <a:extLst>
                    <a:ext uri="{9D8B030D-6E8A-4147-A177-3AD203B41FA5}">
                      <a16:colId xmlns:a16="http://schemas.microsoft.com/office/drawing/2014/main" val="2909724338"/>
                    </a:ext>
                  </a:extLst>
                </a:gridCol>
                <a:gridCol w="359918">
                  <a:extLst>
                    <a:ext uri="{9D8B030D-6E8A-4147-A177-3AD203B41FA5}">
                      <a16:colId xmlns:a16="http://schemas.microsoft.com/office/drawing/2014/main" val="3413808491"/>
                    </a:ext>
                  </a:extLst>
                </a:gridCol>
                <a:gridCol w="359918">
                  <a:extLst>
                    <a:ext uri="{9D8B030D-6E8A-4147-A177-3AD203B41FA5}">
                      <a16:colId xmlns:a16="http://schemas.microsoft.com/office/drawing/2014/main" val="2092800911"/>
                    </a:ext>
                  </a:extLst>
                </a:gridCol>
                <a:gridCol w="359918">
                  <a:extLst>
                    <a:ext uri="{9D8B030D-6E8A-4147-A177-3AD203B41FA5}">
                      <a16:colId xmlns:a16="http://schemas.microsoft.com/office/drawing/2014/main" val="1249094860"/>
                    </a:ext>
                  </a:extLst>
                </a:gridCol>
                <a:gridCol w="359918">
                  <a:extLst>
                    <a:ext uri="{9D8B030D-6E8A-4147-A177-3AD203B41FA5}">
                      <a16:colId xmlns:a16="http://schemas.microsoft.com/office/drawing/2014/main" val="3048791040"/>
                    </a:ext>
                  </a:extLst>
                </a:gridCol>
                <a:gridCol w="359918">
                  <a:extLst>
                    <a:ext uri="{9D8B030D-6E8A-4147-A177-3AD203B41FA5}">
                      <a16:colId xmlns:a16="http://schemas.microsoft.com/office/drawing/2014/main" val="996878523"/>
                    </a:ext>
                  </a:extLst>
                </a:gridCol>
                <a:gridCol w="359918">
                  <a:extLst>
                    <a:ext uri="{9D8B030D-6E8A-4147-A177-3AD203B41FA5}">
                      <a16:colId xmlns:a16="http://schemas.microsoft.com/office/drawing/2014/main" val="1903702691"/>
                    </a:ext>
                  </a:extLst>
                </a:gridCol>
                <a:gridCol w="359918">
                  <a:extLst>
                    <a:ext uri="{9D8B030D-6E8A-4147-A177-3AD203B41FA5}">
                      <a16:colId xmlns:a16="http://schemas.microsoft.com/office/drawing/2014/main" val="2127360980"/>
                    </a:ext>
                  </a:extLst>
                </a:gridCol>
                <a:gridCol w="359918">
                  <a:extLst>
                    <a:ext uri="{9D8B030D-6E8A-4147-A177-3AD203B41FA5}">
                      <a16:colId xmlns:a16="http://schemas.microsoft.com/office/drawing/2014/main" val="1048447855"/>
                    </a:ext>
                  </a:extLst>
                </a:gridCol>
                <a:gridCol w="359918">
                  <a:extLst>
                    <a:ext uri="{9D8B030D-6E8A-4147-A177-3AD203B41FA5}">
                      <a16:colId xmlns:a16="http://schemas.microsoft.com/office/drawing/2014/main" val="1745546970"/>
                    </a:ext>
                  </a:extLst>
                </a:gridCol>
                <a:gridCol w="1079754">
                  <a:extLst>
                    <a:ext uri="{9D8B030D-6E8A-4147-A177-3AD203B41FA5}">
                      <a16:colId xmlns:a16="http://schemas.microsoft.com/office/drawing/2014/main" val="1451144397"/>
                    </a:ext>
                  </a:extLst>
                </a:gridCol>
                <a:gridCol w="359918">
                  <a:extLst>
                    <a:ext uri="{9D8B030D-6E8A-4147-A177-3AD203B41FA5}">
                      <a16:colId xmlns:a16="http://schemas.microsoft.com/office/drawing/2014/main" val="812456360"/>
                    </a:ext>
                  </a:extLst>
                </a:gridCol>
                <a:gridCol w="359918">
                  <a:extLst>
                    <a:ext uri="{9D8B030D-6E8A-4147-A177-3AD203B41FA5}">
                      <a16:colId xmlns:a16="http://schemas.microsoft.com/office/drawing/2014/main" val="568742259"/>
                    </a:ext>
                  </a:extLst>
                </a:gridCol>
                <a:gridCol w="359918">
                  <a:extLst>
                    <a:ext uri="{9D8B030D-6E8A-4147-A177-3AD203B41FA5}">
                      <a16:colId xmlns:a16="http://schemas.microsoft.com/office/drawing/2014/main" val="604569693"/>
                    </a:ext>
                  </a:extLst>
                </a:gridCol>
                <a:gridCol w="359918">
                  <a:extLst>
                    <a:ext uri="{9D8B030D-6E8A-4147-A177-3AD203B41FA5}">
                      <a16:colId xmlns:a16="http://schemas.microsoft.com/office/drawing/2014/main" val="1036558993"/>
                    </a:ext>
                  </a:extLst>
                </a:gridCol>
                <a:gridCol w="359918">
                  <a:extLst>
                    <a:ext uri="{9D8B030D-6E8A-4147-A177-3AD203B41FA5}">
                      <a16:colId xmlns:a16="http://schemas.microsoft.com/office/drawing/2014/main" val="3811997925"/>
                    </a:ext>
                  </a:extLst>
                </a:gridCol>
                <a:gridCol w="359918">
                  <a:extLst>
                    <a:ext uri="{9D8B030D-6E8A-4147-A177-3AD203B41FA5}">
                      <a16:colId xmlns:a16="http://schemas.microsoft.com/office/drawing/2014/main" val="3618047039"/>
                    </a:ext>
                  </a:extLst>
                </a:gridCol>
                <a:gridCol w="359918">
                  <a:extLst>
                    <a:ext uri="{9D8B030D-6E8A-4147-A177-3AD203B41FA5}">
                      <a16:colId xmlns:a16="http://schemas.microsoft.com/office/drawing/2014/main" val="2835411413"/>
                    </a:ext>
                  </a:extLst>
                </a:gridCol>
                <a:gridCol w="359918">
                  <a:extLst>
                    <a:ext uri="{9D8B030D-6E8A-4147-A177-3AD203B41FA5}">
                      <a16:colId xmlns:a16="http://schemas.microsoft.com/office/drawing/2014/main" val="2687190648"/>
                    </a:ext>
                  </a:extLst>
                </a:gridCol>
                <a:gridCol w="359918">
                  <a:extLst>
                    <a:ext uri="{9D8B030D-6E8A-4147-A177-3AD203B41FA5}">
                      <a16:colId xmlns:a16="http://schemas.microsoft.com/office/drawing/2014/main" val="3195425629"/>
                    </a:ext>
                  </a:extLst>
                </a:gridCol>
                <a:gridCol w="359918">
                  <a:extLst>
                    <a:ext uri="{9D8B030D-6E8A-4147-A177-3AD203B41FA5}">
                      <a16:colId xmlns:a16="http://schemas.microsoft.com/office/drawing/2014/main" val="2791148818"/>
                    </a:ext>
                  </a:extLst>
                </a:gridCol>
                <a:gridCol w="359918">
                  <a:extLst>
                    <a:ext uri="{9D8B030D-6E8A-4147-A177-3AD203B41FA5}">
                      <a16:colId xmlns:a16="http://schemas.microsoft.com/office/drawing/2014/main" val="2494082408"/>
                    </a:ext>
                  </a:extLst>
                </a:gridCol>
              </a:tblGrid>
              <a:tr h="192961">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28575" cap="flat" cmpd="sng" algn="ctr">
                      <a:solidFill>
                        <a:srgbClr val="C00000"/>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rgbClr val="FFFF00"/>
                    </a:solidFill>
                  </a:tcPr>
                </a:tc>
                <a:tc rowSpan="2">
                  <a:txBody>
                    <a:bodyPr/>
                    <a:lstStyle/>
                    <a:p>
                      <a:pPr algn="ctr"/>
                      <a:r>
                        <a:rPr lang="en-US" sz="1000" b="0" dirty="0">
                          <a:solidFill>
                            <a:schemeClr val="tx1"/>
                          </a:solidFill>
                        </a:rPr>
                        <a:t>5</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t</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980475134"/>
                  </a:ext>
                </a:extLst>
              </a:tr>
              <a:tr h="192961">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vMerge="1">
                  <a:txBody>
                    <a:bodyPr/>
                    <a:lstStyle/>
                    <a:p>
                      <a:pPr algn="ctr"/>
                      <a:endParaRPr lang="en-US" sz="1000" b="1" dirty="0">
                        <a:solidFill>
                          <a:schemeClr val="tx1"/>
                        </a:solidFill>
                      </a:endParaRP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a</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655859927"/>
                  </a:ext>
                </a:extLst>
              </a:tr>
            </a:tbl>
          </a:graphicData>
        </a:graphic>
      </p:graphicFrame>
      <p:sp>
        <p:nvSpPr>
          <p:cNvPr id="28" name="TextBox 27">
            <a:extLst>
              <a:ext uri="{FF2B5EF4-FFF2-40B4-BE49-F238E27FC236}">
                <a16:creationId xmlns:a16="http://schemas.microsoft.com/office/drawing/2014/main" id="{3A57C483-40C5-E97E-73FE-E9409A03D80C}"/>
              </a:ext>
            </a:extLst>
          </p:cNvPr>
          <p:cNvSpPr txBox="1"/>
          <p:nvPr/>
        </p:nvSpPr>
        <p:spPr>
          <a:xfrm>
            <a:off x="930271" y="5958453"/>
            <a:ext cx="1146175" cy="338554"/>
          </a:xfrm>
          <a:prstGeom prst="rect">
            <a:avLst/>
          </a:prstGeom>
          <a:noFill/>
        </p:spPr>
        <p:txBody>
          <a:bodyPr wrap="square" rtlCol="0">
            <a:spAutoFit/>
          </a:bodyPr>
          <a:lstStyle/>
          <a:p>
            <a:r>
              <a:rPr lang="en-US" sz="1600" dirty="0"/>
              <a:t>H2 arm</a:t>
            </a:r>
          </a:p>
        </p:txBody>
      </p:sp>
      <p:graphicFrame>
        <p:nvGraphicFramePr>
          <p:cNvPr id="30" name="Table 29">
            <a:extLst>
              <a:ext uri="{FF2B5EF4-FFF2-40B4-BE49-F238E27FC236}">
                <a16:creationId xmlns:a16="http://schemas.microsoft.com/office/drawing/2014/main" id="{C3CA6E44-0EEF-AD8B-D070-B3390FA87A13}"/>
              </a:ext>
            </a:extLst>
          </p:cNvPr>
          <p:cNvGraphicFramePr>
            <a:graphicFrameLocks noGrp="1"/>
          </p:cNvGraphicFramePr>
          <p:nvPr>
            <p:extLst>
              <p:ext uri="{D42A27DB-BD31-4B8C-83A1-F6EECF244321}">
                <p14:modId xmlns:p14="http://schemas.microsoft.com/office/powerpoint/2010/main" val="1023382937"/>
              </p:ext>
            </p:extLst>
          </p:nvPr>
        </p:nvGraphicFramePr>
        <p:xfrm>
          <a:off x="2187579" y="4979262"/>
          <a:ext cx="8997950" cy="487680"/>
        </p:xfrm>
        <a:graphic>
          <a:graphicData uri="http://schemas.openxmlformats.org/drawingml/2006/table">
            <a:tbl>
              <a:tblPr firstRow="1" bandRow="1">
                <a:tableStyleId>{5C22544A-7EE6-4342-B048-85BDC9FD1C3A}</a:tableStyleId>
              </a:tblPr>
              <a:tblGrid>
                <a:gridCol w="359918">
                  <a:extLst>
                    <a:ext uri="{9D8B030D-6E8A-4147-A177-3AD203B41FA5}">
                      <a16:colId xmlns:a16="http://schemas.microsoft.com/office/drawing/2014/main" val="1772981578"/>
                    </a:ext>
                  </a:extLst>
                </a:gridCol>
                <a:gridCol w="359918">
                  <a:extLst>
                    <a:ext uri="{9D8B030D-6E8A-4147-A177-3AD203B41FA5}">
                      <a16:colId xmlns:a16="http://schemas.microsoft.com/office/drawing/2014/main" val="2909724338"/>
                    </a:ext>
                  </a:extLst>
                </a:gridCol>
                <a:gridCol w="359918">
                  <a:extLst>
                    <a:ext uri="{9D8B030D-6E8A-4147-A177-3AD203B41FA5}">
                      <a16:colId xmlns:a16="http://schemas.microsoft.com/office/drawing/2014/main" val="3413808491"/>
                    </a:ext>
                  </a:extLst>
                </a:gridCol>
                <a:gridCol w="359918">
                  <a:extLst>
                    <a:ext uri="{9D8B030D-6E8A-4147-A177-3AD203B41FA5}">
                      <a16:colId xmlns:a16="http://schemas.microsoft.com/office/drawing/2014/main" val="2092800911"/>
                    </a:ext>
                  </a:extLst>
                </a:gridCol>
                <a:gridCol w="359918">
                  <a:extLst>
                    <a:ext uri="{9D8B030D-6E8A-4147-A177-3AD203B41FA5}">
                      <a16:colId xmlns:a16="http://schemas.microsoft.com/office/drawing/2014/main" val="1249094860"/>
                    </a:ext>
                  </a:extLst>
                </a:gridCol>
                <a:gridCol w="359918">
                  <a:extLst>
                    <a:ext uri="{9D8B030D-6E8A-4147-A177-3AD203B41FA5}">
                      <a16:colId xmlns:a16="http://schemas.microsoft.com/office/drawing/2014/main" val="3048791040"/>
                    </a:ext>
                  </a:extLst>
                </a:gridCol>
                <a:gridCol w="359918">
                  <a:extLst>
                    <a:ext uri="{9D8B030D-6E8A-4147-A177-3AD203B41FA5}">
                      <a16:colId xmlns:a16="http://schemas.microsoft.com/office/drawing/2014/main" val="996878523"/>
                    </a:ext>
                  </a:extLst>
                </a:gridCol>
                <a:gridCol w="359918">
                  <a:extLst>
                    <a:ext uri="{9D8B030D-6E8A-4147-A177-3AD203B41FA5}">
                      <a16:colId xmlns:a16="http://schemas.microsoft.com/office/drawing/2014/main" val="1903702691"/>
                    </a:ext>
                  </a:extLst>
                </a:gridCol>
                <a:gridCol w="359918">
                  <a:extLst>
                    <a:ext uri="{9D8B030D-6E8A-4147-A177-3AD203B41FA5}">
                      <a16:colId xmlns:a16="http://schemas.microsoft.com/office/drawing/2014/main" val="2127360980"/>
                    </a:ext>
                  </a:extLst>
                </a:gridCol>
                <a:gridCol w="359918">
                  <a:extLst>
                    <a:ext uri="{9D8B030D-6E8A-4147-A177-3AD203B41FA5}">
                      <a16:colId xmlns:a16="http://schemas.microsoft.com/office/drawing/2014/main" val="1048447855"/>
                    </a:ext>
                  </a:extLst>
                </a:gridCol>
                <a:gridCol w="359918">
                  <a:extLst>
                    <a:ext uri="{9D8B030D-6E8A-4147-A177-3AD203B41FA5}">
                      <a16:colId xmlns:a16="http://schemas.microsoft.com/office/drawing/2014/main" val="1745546970"/>
                    </a:ext>
                  </a:extLst>
                </a:gridCol>
                <a:gridCol w="1079754">
                  <a:extLst>
                    <a:ext uri="{9D8B030D-6E8A-4147-A177-3AD203B41FA5}">
                      <a16:colId xmlns:a16="http://schemas.microsoft.com/office/drawing/2014/main" val="1451144397"/>
                    </a:ext>
                  </a:extLst>
                </a:gridCol>
                <a:gridCol w="359918">
                  <a:extLst>
                    <a:ext uri="{9D8B030D-6E8A-4147-A177-3AD203B41FA5}">
                      <a16:colId xmlns:a16="http://schemas.microsoft.com/office/drawing/2014/main" val="812456360"/>
                    </a:ext>
                  </a:extLst>
                </a:gridCol>
                <a:gridCol w="359918">
                  <a:extLst>
                    <a:ext uri="{9D8B030D-6E8A-4147-A177-3AD203B41FA5}">
                      <a16:colId xmlns:a16="http://schemas.microsoft.com/office/drawing/2014/main" val="568742259"/>
                    </a:ext>
                  </a:extLst>
                </a:gridCol>
                <a:gridCol w="359918">
                  <a:extLst>
                    <a:ext uri="{9D8B030D-6E8A-4147-A177-3AD203B41FA5}">
                      <a16:colId xmlns:a16="http://schemas.microsoft.com/office/drawing/2014/main" val="604569693"/>
                    </a:ext>
                  </a:extLst>
                </a:gridCol>
                <a:gridCol w="359918">
                  <a:extLst>
                    <a:ext uri="{9D8B030D-6E8A-4147-A177-3AD203B41FA5}">
                      <a16:colId xmlns:a16="http://schemas.microsoft.com/office/drawing/2014/main" val="1036558993"/>
                    </a:ext>
                  </a:extLst>
                </a:gridCol>
                <a:gridCol w="359918">
                  <a:extLst>
                    <a:ext uri="{9D8B030D-6E8A-4147-A177-3AD203B41FA5}">
                      <a16:colId xmlns:a16="http://schemas.microsoft.com/office/drawing/2014/main" val="3811997925"/>
                    </a:ext>
                  </a:extLst>
                </a:gridCol>
                <a:gridCol w="359918">
                  <a:extLst>
                    <a:ext uri="{9D8B030D-6E8A-4147-A177-3AD203B41FA5}">
                      <a16:colId xmlns:a16="http://schemas.microsoft.com/office/drawing/2014/main" val="3618047039"/>
                    </a:ext>
                  </a:extLst>
                </a:gridCol>
                <a:gridCol w="359918">
                  <a:extLst>
                    <a:ext uri="{9D8B030D-6E8A-4147-A177-3AD203B41FA5}">
                      <a16:colId xmlns:a16="http://schemas.microsoft.com/office/drawing/2014/main" val="2835411413"/>
                    </a:ext>
                  </a:extLst>
                </a:gridCol>
                <a:gridCol w="359918">
                  <a:extLst>
                    <a:ext uri="{9D8B030D-6E8A-4147-A177-3AD203B41FA5}">
                      <a16:colId xmlns:a16="http://schemas.microsoft.com/office/drawing/2014/main" val="2687190648"/>
                    </a:ext>
                  </a:extLst>
                </a:gridCol>
                <a:gridCol w="359918">
                  <a:extLst>
                    <a:ext uri="{9D8B030D-6E8A-4147-A177-3AD203B41FA5}">
                      <a16:colId xmlns:a16="http://schemas.microsoft.com/office/drawing/2014/main" val="3195425629"/>
                    </a:ext>
                  </a:extLst>
                </a:gridCol>
                <a:gridCol w="359918">
                  <a:extLst>
                    <a:ext uri="{9D8B030D-6E8A-4147-A177-3AD203B41FA5}">
                      <a16:colId xmlns:a16="http://schemas.microsoft.com/office/drawing/2014/main" val="2791148818"/>
                    </a:ext>
                  </a:extLst>
                </a:gridCol>
                <a:gridCol w="359918">
                  <a:extLst>
                    <a:ext uri="{9D8B030D-6E8A-4147-A177-3AD203B41FA5}">
                      <a16:colId xmlns:a16="http://schemas.microsoft.com/office/drawing/2014/main" val="2494082408"/>
                    </a:ext>
                  </a:extLst>
                </a:gridCol>
              </a:tblGrid>
              <a:tr h="192961">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N</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28575" cap="flat" cmpd="sng" algn="ctr">
                      <a:solidFill>
                        <a:srgbClr val="C00000"/>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5">
                        <a:lumMod val="20000"/>
                        <a:lumOff val="80000"/>
                      </a:schemeClr>
                    </a:solidFill>
                  </a:tcPr>
                </a:tc>
                <a:tc rowSpan="2">
                  <a:txBody>
                    <a:bodyPr/>
                    <a:lstStyle/>
                    <a:p>
                      <a:pPr algn="ctr"/>
                      <a:r>
                        <a:rPr lang="en-US" sz="1000" b="0" dirty="0">
                          <a:solidFill>
                            <a:schemeClr val="tx1"/>
                          </a:solidFill>
                        </a:rPr>
                        <a:t>4</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g</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N</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980475134"/>
                  </a:ext>
                </a:extLst>
              </a:tr>
              <a:tr h="192961">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N</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vMerge="1">
                  <a:txBody>
                    <a:bodyPr/>
                    <a:lstStyle/>
                    <a:p>
                      <a:pPr algn="ctr"/>
                      <a:endParaRPr lang="en-US" sz="1000" b="1" dirty="0">
                        <a:solidFill>
                          <a:schemeClr val="tx1"/>
                        </a:solidFill>
                      </a:endParaRP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N</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655859927"/>
                  </a:ext>
                </a:extLst>
              </a:tr>
            </a:tbl>
          </a:graphicData>
        </a:graphic>
      </p:graphicFrame>
      <p:graphicFrame>
        <p:nvGraphicFramePr>
          <p:cNvPr id="31" name="Table 30">
            <a:extLst>
              <a:ext uri="{FF2B5EF4-FFF2-40B4-BE49-F238E27FC236}">
                <a16:creationId xmlns:a16="http://schemas.microsoft.com/office/drawing/2014/main" id="{52C30C65-E45F-9DAD-21E7-38E4A47877D5}"/>
              </a:ext>
            </a:extLst>
          </p:cNvPr>
          <p:cNvGraphicFramePr>
            <a:graphicFrameLocks noGrp="1"/>
          </p:cNvGraphicFramePr>
          <p:nvPr>
            <p:extLst>
              <p:ext uri="{D42A27DB-BD31-4B8C-83A1-F6EECF244321}">
                <p14:modId xmlns:p14="http://schemas.microsoft.com/office/powerpoint/2010/main" val="2078517084"/>
              </p:ext>
            </p:extLst>
          </p:nvPr>
        </p:nvGraphicFramePr>
        <p:xfrm>
          <a:off x="2187579" y="4070401"/>
          <a:ext cx="8997950" cy="487680"/>
        </p:xfrm>
        <a:graphic>
          <a:graphicData uri="http://schemas.openxmlformats.org/drawingml/2006/table">
            <a:tbl>
              <a:tblPr firstRow="1" bandRow="1">
                <a:tableStyleId>{5C22544A-7EE6-4342-B048-85BDC9FD1C3A}</a:tableStyleId>
              </a:tblPr>
              <a:tblGrid>
                <a:gridCol w="359918">
                  <a:extLst>
                    <a:ext uri="{9D8B030D-6E8A-4147-A177-3AD203B41FA5}">
                      <a16:colId xmlns:a16="http://schemas.microsoft.com/office/drawing/2014/main" val="1772981578"/>
                    </a:ext>
                  </a:extLst>
                </a:gridCol>
                <a:gridCol w="359918">
                  <a:extLst>
                    <a:ext uri="{9D8B030D-6E8A-4147-A177-3AD203B41FA5}">
                      <a16:colId xmlns:a16="http://schemas.microsoft.com/office/drawing/2014/main" val="2909724338"/>
                    </a:ext>
                  </a:extLst>
                </a:gridCol>
                <a:gridCol w="359918">
                  <a:extLst>
                    <a:ext uri="{9D8B030D-6E8A-4147-A177-3AD203B41FA5}">
                      <a16:colId xmlns:a16="http://schemas.microsoft.com/office/drawing/2014/main" val="3413808491"/>
                    </a:ext>
                  </a:extLst>
                </a:gridCol>
                <a:gridCol w="359918">
                  <a:extLst>
                    <a:ext uri="{9D8B030D-6E8A-4147-A177-3AD203B41FA5}">
                      <a16:colId xmlns:a16="http://schemas.microsoft.com/office/drawing/2014/main" val="2092800911"/>
                    </a:ext>
                  </a:extLst>
                </a:gridCol>
                <a:gridCol w="359918">
                  <a:extLst>
                    <a:ext uri="{9D8B030D-6E8A-4147-A177-3AD203B41FA5}">
                      <a16:colId xmlns:a16="http://schemas.microsoft.com/office/drawing/2014/main" val="1249094860"/>
                    </a:ext>
                  </a:extLst>
                </a:gridCol>
                <a:gridCol w="359918">
                  <a:extLst>
                    <a:ext uri="{9D8B030D-6E8A-4147-A177-3AD203B41FA5}">
                      <a16:colId xmlns:a16="http://schemas.microsoft.com/office/drawing/2014/main" val="3048791040"/>
                    </a:ext>
                  </a:extLst>
                </a:gridCol>
                <a:gridCol w="359918">
                  <a:extLst>
                    <a:ext uri="{9D8B030D-6E8A-4147-A177-3AD203B41FA5}">
                      <a16:colId xmlns:a16="http://schemas.microsoft.com/office/drawing/2014/main" val="996878523"/>
                    </a:ext>
                  </a:extLst>
                </a:gridCol>
                <a:gridCol w="359918">
                  <a:extLst>
                    <a:ext uri="{9D8B030D-6E8A-4147-A177-3AD203B41FA5}">
                      <a16:colId xmlns:a16="http://schemas.microsoft.com/office/drawing/2014/main" val="1903702691"/>
                    </a:ext>
                  </a:extLst>
                </a:gridCol>
                <a:gridCol w="359918">
                  <a:extLst>
                    <a:ext uri="{9D8B030D-6E8A-4147-A177-3AD203B41FA5}">
                      <a16:colId xmlns:a16="http://schemas.microsoft.com/office/drawing/2014/main" val="2127360980"/>
                    </a:ext>
                  </a:extLst>
                </a:gridCol>
                <a:gridCol w="359918">
                  <a:extLst>
                    <a:ext uri="{9D8B030D-6E8A-4147-A177-3AD203B41FA5}">
                      <a16:colId xmlns:a16="http://schemas.microsoft.com/office/drawing/2014/main" val="1048447855"/>
                    </a:ext>
                  </a:extLst>
                </a:gridCol>
                <a:gridCol w="359918">
                  <a:extLst>
                    <a:ext uri="{9D8B030D-6E8A-4147-A177-3AD203B41FA5}">
                      <a16:colId xmlns:a16="http://schemas.microsoft.com/office/drawing/2014/main" val="1745546970"/>
                    </a:ext>
                  </a:extLst>
                </a:gridCol>
                <a:gridCol w="1079754">
                  <a:extLst>
                    <a:ext uri="{9D8B030D-6E8A-4147-A177-3AD203B41FA5}">
                      <a16:colId xmlns:a16="http://schemas.microsoft.com/office/drawing/2014/main" val="1451144397"/>
                    </a:ext>
                  </a:extLst>
                </a:gridCol>
                <a:gridCol w="359918">
                  <a:extLst>
                    <a:ext uri="{9D8B030D-6E8A-4147-A177-3AD203B41FA5}">
                      <a16:colId xmlns:a16="http://schemas.microsoft.com/office/drawing/2014/main" val="812456360"/>
                    </a:ext>
                  </a:extLst>
                </a:gridCol>
                <a:gridCol w="359918">
                  <a:extLst>
                    <a:ext uri="{9D8B030D-6E8A-4147-A177-3AD203B41FA5}">
                      <a16:colId xmlns:a16="http://schemas.microsoft.com/office/drawing/2014/main" val="568742259"/>
                    </a:ext>
                  </a:extLst>
                </a:gridCol>
                <a:gridCol w="359918">
                  <a:extLst>
                    <a:ext uri="{9D8B030D-6E8A-4147-A177-3AD203B41FA5}">
                      <a16:colId xmlns:a16="http://schemas.microsoft.com/office/drawing/2014/main" val="604569693"/>
                    </a:ext>
                  </a:extLst>
                </a:gridCol>
                <a:gridCol w="359918">
                  <a:extLst>
                    <a:ext uri="{9D8B030D-6E8A-4147-A177-3AD203B41FA5}">
                      <a16:colId xmlns:a16="http://schemas.microsoft.com/office/drawing/2014/main" val="1036558993"/>
                    </a:ext>
                  </a:extLst>
                </a:gridCol>
                <a:gridCol w="359918">
                  <a:extLst>
                    <a:ext uri="{9D8B030D-6E8A-4147-A177-3AD203B41FA5}">
                      <a16:colId xmlns:a16="http://schemas.microsoft.com/office/drawing/2014/main" val="3811997925"/>
                    </a:ext>
                  </a:extLst>
                </a:gridCol>
                <a:gridCol w="359918">
                  <a:extLst>
                    <a:ext uri="{9D8B030D-6E8A-4147-A177-3AD203B41FA5}">
                      <a16:colId xmlns:a16="http://schemas.microsoft.com/office/drawing/2014/main" val="3618047039"/>
                    </a:ext>
                  </a:extLst>
                </a:gridCol>
                <a:gridCol w="359918">
                  <a:extLst>
                    <a:ext uri="{9D8B030D-6E8A-4147-A177-3AD203B41FA5}">
                      <a16:colId xmlns:a16="http://schemas.microsoft.com/office/drawing/2014/main" val="2835411413"/>
                    </a:ext>
                  </a:extLst>
                </a:gridCol>
                <a:gridCol w="359918">
                  <a:extLst>
                    <a:ext uri="{9D8B030D-6E8A-4147-A177-3AD203B41FA5}">
                      <a16:colId xmlns:a16="http://schemas.microsoft.com/office/drawing/2014/main" val="2687190648"/>
                    </a:ext>
                  </a:extLst>
                </a:gridCol>
                <a:gridCol w="359918">
                  <a:extLst>
                    <a:ext uri="{9D8B030D-6E8A-4147-A177-3AD203B41FA5}">
                      <a16:colId xmlns:a16="http://schemas.microsoft.com/office/drawing/2014/main" val="3195425629"/>
                    </a:ext>
                  </a:extLst>
                </a:gridCol>
                <a:gridCol w="359918">
                  <a:extLst>
                    <a:ext uri="{9D8B030D-6E8A-4147-A177-3AD203B41FA5}">
                      <a16:colId xmlns:a16="http://schemas.microsoft.com/office/drawing/2014/main" val="2791148818"/>
                    </a:ext>
                  </a:extLst>
                </a:gridCol>
                <a:gridCol w="359918">
                  <a:extLst>
                    <a:ext uri="{9D8B030D-6E8A-4147-A177-3AD203B41FA5}">
                      <a16:colId xmlns:a16="http://schemas.microsoft.com/office/drawing/2014/main" val="2494082408"/>
                    </a:ext>
                  </a:extLst>
                </a:gridCol>
              </a:tblGrid>
              <a:tr h="192961">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N</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28575" cap="flat" cmpd="sng" algn="ctr">
                      <a:solidFill>
                        <a:srgbClr val="C00000"/>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1">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1">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1">
                        <a:lumMod val="20000"/>
                        <a:lumOff val="8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1">
                        <a:lumMod val="20000"/>
                        <a:lumOff val="80000"/>
                      </a:schemeClr>
                    </a:solidFill>
                  </a:tcPr>
                </a:tc>
                <a:tc rowSpan="2">
                  <a:txBody>
                    <a:bodyPr/>
                    <a:lstStyle/>
                    <a:p>
                      <a:pPr algn="ctr"/>
                      <a:r>
                        <a:rPr lang="en-US" sz="1000" b="0" dirty="0">
                          <a:solidFill>
                            <a:schemeClr val="tx1"/>
                          </a:solidFill>
                        </a:rPr>
                        <a:t>3</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g</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N</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980475134"/>
                  </a:ext>
                </a:extLst>
              </a:tr>
              <a:tr h="192961">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N</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vMerge="1">
                  <a:txBody>
                    <a:bodyPr/>
                    <a:lstStyle/>
                    <a:p>
                      <a:pPr algn="ctr"/>
                      <a:endParaRPr lang="en-US" sz="1000" b="1" dirty="0">
                        <a:solidFill>
                          <a:schemeClr val="tx1"/>
                        </a:solidFill>
                      </a:endParaRP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N</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655859927"/>
                  </a:ext>
                </a:extLst>
              </a:tr>
            </a:tbl>
          </a:graphicData>
        </a:graphic>
      </p:graphicFrame>
      <p:graphicFrame>
        <p:nvGraphicFramePr>
          <p:cNvPr id="32" name="Table 31">
            <a:extLst>
              <a:ext uri="{FF2B5EF4-FFF2-40B4-BE49-F238E27FC236}">
                <a16:creationId xmlns:a16="http://schemas.microsoft.com/office/drawing/2014/main" id="{55B98825-2EAF-651B-7C8F-F835A4A2DF17}"/>
              </a:ext>
            </a:extLst>
          </p:cNvPr>
          <p:cNvGraphicFramePr>
            <a:graphicFrameLocks noGrp="1"/>
          </p:cNvGraphicFramePr>
          <p:nvPr>
            <p:extLst>
              <p:ext uri="{D42A27DB-BD31-4B8C-83A1-F6EECF244321}">
                <p14:modId xmlns:p14="http://schemas.microsoft.com/office/powerpoint/2010/main" val="3952684362"/>
              </p:ext>
            </p:extLst>
          </p:nvPr>
        </p:nvGraphicFramePr>
        <p:xfrm>
          <a:off x="2187579" y="3161540"/>
          <a:ext cx="8997950" cy="487680"/>
        </p:xfrm>
        <a:graphic>
          <a:graphicData uri="http://schemas.openxmlformats.org/drawingml/2006/table">
            <a:tbl>
              <a:tblPr firstRow="1" bandRow="1">
                <a:tableStyleId>{5C22544A-7EE6-4342-B048-85BDC9FD1C3A}</a:tableStyleId>
              </a:tblPr>
              <a:tblGrid>
                <a:gridCol w="359918">
                  <a:extLst>
                    <a:ext uri="{9D8B030D-6E8A-4147-A177-3AD203B41FA5}">
                      <a16:colId xmlns:a16="http://schemas.microsoft.com/office/drawing/2014/main" val="1772981578"/>
                    </a:ext>
                  </a:extLst>
                </a:gridCol>
                <a:gridCol w="359918">
                  <a:extLst>
                    <a:ext uri="{9D8B030D-6E8A-4147-A177-3AD203B41FA5}">
                      <a16:colId xmlns:a16="http://schemas.microsoft.com/office/drawing/2014/main" val="2909724338"/>
                    </a:ext>
                  </a:extLst>
                </a:gridCol>
                <a:gridCol w="359918">
                  <a:extLst>
                    <a:ext uri="{9D8B030D-6E8A-4147-A177-3AD203B41FA5}">
                      <a16:colId xmlns:a16="http://schemas.microsoft.com/office/drawing/2014/main" val="3413808491"/>
                    </a:ext>
                  </a:extLst>
                </a:gridCol>
                <a:gridCol w="359918">
                  <a:extLst>
                    <a:ext uri="{9D8B030D-6E8A-4147-A177-3AD203B41FA5}">
                      <a16:colId xmlns:a16="http://schemas.microsoft.com/office/drawing/2014/main" val="2092800911"/>
                    </a:ext>
                  </a:extLst>
                </a:gridCol>
                <a:gridCol w="359918">
                  <a:extLst>
                    <a:ext uri="{9D8B030D-6E8A-4147-A177-3AD203B41FA5}">
                      <a16:colId xmlns:a16="http://schemas.microsoft.com/office/drawing/2014/main" val="1249094860"/>
                    </a:ext>
                  </a:extLst>
                </a:gridCol>
                <a:gridCol w="359918">
                  <a:extLst>
                    <a:ext uri="{9D8B030D-6E8A-4147-A177-3AD203B41FA5}">
                      <a16:colId xmlns:a16="http://schemas.microsoft.com/office/drawing/2014/main" val="3048791040"/>
                    </a:ext>
                  </a:extLst>
                </a:gridCol>
                <a:gridCol w="359918">
                  <a:extLst>
                    <a:ext uri="{9D8B030D-6E8A-4147-A177-3AD203B41FA5}">
                      <a16:colId xmlns:a16="http://schemas.microsoft.com/office/drawing/2014/main" val="996878523"/>
                    </a:ext>
                  </a:extLst>
                </a:gridCol>
                <a:gridCol w="359918">
                  <a:extLst>
                    <a:ext uri="{9D8B030D-6E8A-4147-A177-3AD203B41FA5}">
                      <a16:colId xmlns:a16="http://schemas.microsoft.com/office/drawing/2014/main" val="1903702691"/>
                    </a:ext>
                  </a:extLst>
                </a:gridCol>
                <a:gridCol w="359918">
                  <a:extLst>
                    <a:ext uri="{9D8B030D-6E8A-4147-A177-3AD203B41FA5}">
                      <a16:colId xmlns:a16="http://schemas.microsoft.com/office/drawing/2014/main" val="2127360980"/>
                    </a:ext>
                  </a:extLst>
                </a:gridCol>
                <a:gridCol w="359918">
                  <a:extLst>
                    <a:ext uri="{9D8B030D-6E8A-4147-A177-3AD203B41FA5}">
                      <a16:colId xmlns:a16="http://schemas.microsoft.com/office/drawing/2014/main" val="1048447855"/>
                    </a:ext>
                  </a:extLst>
                </a:gridCol>
                <a:gridCol w="359918">
                  <a:extLst>
                    <a:ext uri="{9D8B030D-6E8A-4147-A177-3AD203B41FA5}">
                      <a16:colId xmlns:a16="http://schemas.microsoft.com/office/drawing/2014/main" val="1745546970"/>
                    </a:ext>
                  </a:extLst>
                </a:gridCol>
                <a:gridCol w="1079754">
                  <a:extLst>
                    <a:ext uri="{9D8B030D-6E8A-4147-A177-3AD203B41FA5}">
                      <a16:colId xmlns:a16="http://schemas.microsoft.com/office/drawing/2014/main" val="1451144397"/>
                    </a:ext>
                  </a:extLst>
                </a:gridCol>
                <a:gridCol w="359918">
                  <a:extLst>
                    <a:ext uri="{9D8B030D-6E8A-4147-A177-3AD203B41FA5}">
                      <a16:colId xmlns:a16="http://schemas.microsoft.com/office/drawing/2014/main" val="812456360"/>
                    </a:ext>
                  </a:extLst>
                </a:gridCol>
                <a:gridCol w="359918">
                  <a:extLst>
                    <a:ext uri="{9D8B030D-6E8A-4147-A177-3AD203B41FA5}">
                      <a16:colId xmlns:a16="http://schemas.microsoft.com/office/drawing/2014/main" val="568742259"/>
                    </a:ext>
                  </a:extLst>
                </a:gridCol>
                <a:gridCol w="359918">
                  <a:extLst>
                    <a:ext uri="{9D8B030D-6E8A-4147-A177-3AD203B41FA5}">
                      <a16:colId xmlns:a16="http://schemas.microsoft.com/office/drawing/2014/main" val="604569693"/>
                    </a:ext>
                  </a:extLst>
                </a:gridCol>
                <a:gridCol w="359918">
                  <a:extLst>
                    <a:ext uri="{9D8B030D-6E8A-4147-A177-3AD203B41FA5}">
                      <a16:colId xmlns:a16="http://schemas.microsoft.com/office/drawing/2014/main" val="1036558993"/>
                    </a:ext>
                  </a:extLst>
                </a:gridCol>
                <a:gridCol w="359918">
                  <a:extLst>
                    <a:ext uri="{9D8B030D-6E8A-4147-A177-3AD203B41FA5}">
                      <a16:colId xmlns:a16="http://schemas.microsoft.com/office/drawing/2014/main" val="3811997925"/>
                    </a:ext>
                  </a:extLst>
                </a:gridCol>
                <a:gridCol w="359918">
                  <a:extLst>
                    <a:ext uri="{9D8B030D-6E8A-4147-A177-3AD203B41FA5}">
                      <a16:colId xmlns:a16="http://schemas.microsoft.com/office/drawing/2014/main" val="3618047039"/>
                    </a:ext>
                  </a:extLst>
                </a:gridCol>
                <a:gridCol w="359918">
                  <a:extLst>
                    <a:ext uri="{9D8B030D-6E8A-4147-A177-3AD203B41FA5}">
                      <a16:colId xmlns:a16="http://schemas.microsoft.com/office/drawing/2014/main" val="2835411413"/>
                    </a:ext>
                  </a:extLst>
                </a:gridCol>
                <a:gridCol w="359918">
                  <a:extLst>
                    <a:ext uri="{9D8B030D-6E8A-4147-A177-3AD203B41FA5}">
                      <a16:colId xmlns:a16="http://schemas.microsoft.com/office/drawing/2014/main" val="2687190648"/>
                    </a:ext>
                  </a:extLst>
                </a:gridCol>
                <a:gridCol w="359918">
                  <a:extLst>
                    <a:ext uri="{9D8B030D-6E8A-4147-A177-3AD203B41FA5}">
                      <a16:colId xmlns:a16="http://schemas.microsoft.com/office/drawing/2014/main" val="3195425629"/>
                    </a:ext>
                  </a:extLst>
                </a:gridCol>
                <a:gridCol w="359918">
                  <a:extLst>
                    <a:ext uri="{9D8B030D-6E8A-4147-A177-3AD203B41FA5}">
                      <a16:colId xmlns:a16="http://schemas.microsoft.com/office/drawing/2014/main" val="2791148818"/>
                    </a:ext>
                  </a:extLst>
                </a:gridCol>
                <a:gridCol w="359918">
                  <a:extLst>
                    <a:ext uri="{9D8B030D-6E8A-4147-A177-3AD203B41FA5}">
                      <a16:colId xmlns:a16="http://schemas.microsoft.com/office/drawing/2014/main" val="2494082408"/>
                    </a:ext>
                  </a:extLst>
                </a:gridCol>
              </a:tblGrid>
              <a:tr h="192961">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28575" cap="flat" cmpd="sng" algn="ctr">
                      <a:solidFill>
                        <a:srgbClr val="C00000"/>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6">
                        <a:lumMod val="20000"/>
                        <a:lumOff val="80000"/>
                      </a:schemeClr>
                    </a:solidFill>
                  </a:tcPr>
                </a:tc>
                <a:tc rowSpan="2">
                  <a:txBody>
                    <a:bodyPr/>
                    <a:lstStyle/>
                    <a:p>
                      <a:pPr algn="ctr"/>
                      <a:r>
                        <a:rPr lang="en-US" sz="1000" b="0" dirty="0">
                          <a:solidFill>
                            <a:schemeClr val="tx1"/>
                          </a:solidFill>
                        </a:rPr>
                        <a:t>2</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t</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980475134"/>
                  </a:ext>
                </a:extLst>
              </a:tr>
              <a:tr h="192961">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vMerge="1">
                  <a:txBody>
                    <a:bodyPr/>
                    <a:lstStyle/>
                    <a:p>
                      <a:pPr algn="ctr"/>
                      <a:endParaRPr lang="en-US" sz="1000" b="1" dirty="0">
                        <a:solidFill>
                          <a:schemeClr val="tx1"/>
                        </a:solidFill>
                      </a:endParaRP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1">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1">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1">
                        <a:lumMod val="20000"/>
                        <a:lumOff val="8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1">
                        <a:lumMod val="20000"/>
                        <a:lumOff val="80000"/>
                      </a:schemeClr>
                    </a:solidFill>
                  </a:tcPr>
                </a:tc>
                <a:tc>
                  <a:txBody>
                    <a:bodyPr/>
                    <a:lstStyle/>
                    <a:p>
                      <a:pPr algn="ctr"/>
                      <a:r>
                        <a:rPr lang="en-US" sz="1000" b="0" dirty="0">
                          <a:solidFill>
                            <a:schemeClr val="tx1"/>
                          </a:solidFill>
                        </a:rPr>
                        <a:t>a</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655859927"/>
                  </a:ext>
                </a:extLst>
              </a:tr>
            </a:tbl>
          </a:graphicData>
        </a:graphic>
      </p:graphicFrame>
      <p:graphicFrame>
        <p:nvGraphicFramePr>
          <p:cNvPr id="33" name="Table 32">
            <a:extLst>
              <a:ext uri="{FF2B5EF4-FFF2-40B4-BE49-F238E27FC236}">
                <a16:creationId xmlns:a16="http://schemas.microsoft.com/office/drawing/2014/main" id="{E75B1B84-D0FD-543A-27CC-A26C79B1921E}"/>
              </a:ext>
            </a:extLst>
          </p:cNvPr>
          <p:cNvGraphicFramePr>
            <a:graphicFrameLocks noGrp="1"/>
          </p:cNvGraphicFramePr>
          <p:nvPr>
            <p:extLst>
              <p:ext uri="{D42A27DB-BD31-4B8C-83A1-F6EECF244321}">
                <p14:modId xmlns:p14="http://schemas.microsoft.com/office/powerpoint/2010/main" val="2425672323"/>
              </p:ext>
            </p:extLst>
          </p:nvPr>
        </p:nvGraphicFramePr>
        <p:xfrm>
          <a:off x="2187579" y="2252679"/>
          <a:ext cx="8997950" cy="487680"/>
        </p:xfrm>
        <a:graphic>
          <a:graphicData uri="http://schemas.openxmlformats.org/drawingml/2006/table">
            <a:tbl>
              <a:tblPr firstRow="1" bandRow="1">
                <a:tableStyleId>{5C22544A-7EE6-4342-B048-85BDC9FD1C3A}</a:tableStyleId>
              </a:tblPr>
              <a:tblGrid>
                <a:gridCol w="359918">
                  <a:extLst>
                    <a:ext uri="{9D8B030D-6E8A-4147-A177-3AD203B41FA5}">
                      <a16:colId xmlns:a16="http://schemas.microsoft.com/office/drawing/2014/main" val="1772981578"/>
                    </a:ext>
                  </a:extLst>
                </a:gridCol>
                <a:gridCol w="359918">
                  <a:extLst>
                    <a:ext uri="{9D8B030D-6E8A-4147-A177-3AD203B41FA5}">
                      <a16:colId xmlns:a16="http://schemas.microsoft.com/office/drawing/2014/main" val="2909724338"/>
                    </a:ext>
                  </a:extLst>
                </a:gridCol>
                <a:gridCol w="359918">
                  <a:extLst>
                    <a:ext uri="{9D8B030D-6E8A-4147-A177-3AD203B41FA5}">
                      <a16:colId xmlns:a16="http://schemas.microsoft.com/office/drawing/2014/main" val="3413808491"/>
                    </a:ext>
                  </a:extLst>
                </a:gridCol>
                <a:gridCol w="359918">
                  <a:extLst>
                    <a:ext uri="{9D8B030D-6E8A-4147-A177-3AD203B41FA5}">
                      <a16:colId xmlns:a16="http://schemas.microsoft.com/office/drawing/2014/main" val="2092800911"/>
                    </a:ext>
                  </a:extLst>
                </a:gridCol>
                <a:gridCol w="359918">
                  <a:extLst>
                    <a:ext uri="{9D8B030D-6E8A-4147-A177-3AD203B41FA5}">
                      <a16:colId xmlns:a16="http://schemas.microsoft.com/office/drawing/2014/main" val="1249094860"/>
                    </a:ext>
                  </a:extLst>
                </a:gridCol>
                <a:gridCol w="359918">
                  <a:extLst>
                    <a:ext uri="{9D8B030D-6E8A-4147-A177-3AD203B41FA5}">
                      <a16:colId xmlns:a16="http://schemas.microsoft.com/office/drawing/2014/main" val="3048791040"/>
                    </a:ext>
                  </a:extLst>
                </a:gridCol>
                <a:gridCol w="359918">
                  <a:extLst>
                    <a:ext uri="{9D8B030D-6E8A-4147-A177-3AD203B41FA5}">
                      <a16:colId xmlns:a16="http://schemas.microsoft.com/office/drawing/2014/main" val="996878523"/>
                    </a:ext>
                  </a:extLst>
                </a:gridCol>
                <a:gridCol w="359918">
                  <a:extLst>
                    <a:ext uri="{9D8B030D-6E8A-4147-A177-3AD203B41FA5}">
                      <a16:colId xmlns:a16="http://schemas.microsoft.com/office/drawing/2014/main" val="1903702691"/>
                    </a:ext>
                  </a:extLst>
                </a:gridCol>
                <a:gridCol w="359918">
                  <a:extLst>
                    <a:ext uri="{9D8B030D-6E8A-4147-A177-3AD203B41FA5}">
                      <a16:colId xmlns:a16="http://schemas.microsoft.com/office/drawing/2014/main" val="2127360980"/>
                    </a:ext>
                  </a:extLst>
                </a:gridCol>
                <a:gridCol w="359918">
                  <a:extLst>
                    <a:ext uri="{9D8B030D-6E8A-4147-A177-3AD203B41FA5}">
                      <a16:colId xmlns:a16="http://schemas.microsoft.com/office/drawing/2014/main" val="1048447855"/>
                    </a:ext>
                  </a:extLst>
                </a:gridCol>
                <a:gridCol w="359918">
                  <a:extLst>
                    <a:ext uri="{9D8B030D-6E8A-4147-A177-3AD203B41FA5}">
                      <a16:colId xmlns:a16="http://schemas.microsoft.com/office/drawing/2014/main" val="1745546970"/>
                    </a:ext>
                  </a:extLst>
                </a:gridCol>
                <a:gridCol w="1079754">
                  <a:extLst>
                    <a:ext uri="{9D8B030D-6E8A-4147-A177-3AD203B41FA5}">
                      <a16:colId xmlns:a16="http://schemas.microsoft.com/office/drawing/2014/main" val="1451144397"/>
                    </a:ext>
                  </a:extLst>
                </a:gridCol>
                <a:gridCol w="359918">
                  <a:extLst>
                    <a:ext uri="{9D8B030D-6E8A-4147-A177-3AD203B41FA5}">
                      <a16:colId xmlns:a16="http://schemas.microsoft.com/office/drawing/2014/main" val="812456360"/>
                    </a:ext>
                  </a:extLst>
                </a:gridCol>
                <a:gridCol w="359918">
                  <a:extLst>
                    <a:ext uri="{9D8B030D-6E8A-4147-A177-3AD203B41FA5}">
                      <a16:colId xmlns:a16="http://schemas.microsoft.com/office/drawing/2014/main" val="568742259"/>
                    </a:ext>
                  </a:extLst>
                </a:gridCol>
                <a:gridCol w="359918">
                  <a:extLst>
                    <a:ext uri="{9D8B030D-6E8A-4147-A177-3AD203B41FA5}">
                      <a16:colId xmlns:a16="http://schemas.microsoft.com/office/drawing/2014/main" val="604569693"/>
                    </a:ext>
                  </a:extLst>
                </a:gridCol>
                <a:gridCol w="359918">
                  <a:extLst>
                    <a:ext uri="{9D8B030D-6E8A-4147-A177-3AD203B41FA5}">
                      <a16:colId xmlns:a16="http://schemas.microsoft.com/office/drawing/2014/main" val="1036558993"/>
                    </a:ext>
                  </a:extLst>
                </a:gridCol>
                <a:gridCol w="359918">
                  <a:extLst>
                    <a:ext uri="{9D8B030D-6E8A-4147-A177-3AD203B41FA5}">
                      <a16:colId xmlns:a16="http://schemas.microsoft.com/office/drawing/2014/main" val="3811997925"/>
                    </a:ext>
                  </a:extLst>
                </a:gridCol>
                <a:gridCol w="359918">
                  <a:extLst>
                    <a:ext uri="{9D8B030D-6E8A-4147-A177-3AD203B41FA5}">
                      <a16:colId xmlns:a16="http://schemas.microsoft.com/office/drawing/2014/main" val="3618047039"/>
                    </a:ext>
                  </a:extLst>
                </a:gridCol>
                <a:gridCol w="359918">
                  <a:extLst>
                    <a:ext uri="{9D8B030D-6E8A-4147-A177-3AD203B41FA5}">
                      <a16:colId xmlns:a16="http://schemas.microsoft.com/office/drawing/2014/main" val="2835411413"/>
                    </a:ext>
                  </a:extLst>
                </a:gridCol>
                <a:gridCol w="359918">
                  <a:extLst>
                    <a:ext uri="{9D8B030D-6E8A-4147-A177-3AD203B41FA5}">
                      <a16:colId xmlns:a16="http://schemas.microsoft.com/office/drawing/2014/main" val="2687190648"/>
                    </a:ext>
                  </a:extLst>
                </a:gridCol>
                <a:gridCol w="359918">
                  <a:extLst>
                    <a:ext uri="{9D8B030D-6E8A-4147-A177-3AD203B41FA5}">
                      <a16:colId xmlns:a16="http://schemas.microsoft.com/office/drawing/2014/main" val="3195425629"/>
                    </a:ext>
                  </a:extLst>
                </a:gridCol>
                <a:gridCol w="359918">
                  <a:extLst>
                    <a:ext uri="{9D8B030D-6E8A-4147-A177-3AD203B41FA5}">
                      <a16:colId xmlns:a16="http://schemas.microsoft.com/office/drawing/2014/main" val="2791148818"/>
                    </a:ext>
                  </a:extLst>
                </a:gridCol>
                <a:gridCol w="359918">
                  <a:extLst>
                    <a:ext uri="{9D8B030D-6E8A-4147-A177-3AD203B41FA5}">
                      <a16:colId xmlns:a16="http://schemas.microsoft.com/office/drawing/2014/main" val="2494082408"/>
                    </a:ext>
                  </a:extLst>
                </a:gridCol>
              </a:tblGrid>
              <a:tr h="192961">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28575" cap="flat" cmpd="sng" algn="ctr">
                      <a:solidFill>
                        <a:srgbClr val="C00000"/>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accent2">
                        <a:lumMod val="40000"/>
                        <a:lumOff val="60000"/>
                      </a:schemeClr>
                    </a:solidFill>
                  </a:tcPr>
                </a:tc>
                <a:tc rowSpan="2">
                  <a:txBody>
                    <a:bodyPr/>
                    <a:lstStyle/>
                    <a:p>
                      <a:pPr algn="ctr"/>
                      <a:r>
                        <a:rPr lang="en-US" sz="1000" b="0" dirty="0">
                          <a:solidFill>
                            <a:schemeClr val="tx1"/>
                          </a:solidFill>
                        </a:rPr>
                        <a:t>1</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a</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980475134"/>
                  </a:ext>
                </a:extLst>
              </a:tr>
              <a:tr h="192961">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vMerge="1">
                  <a:txBody>
                    <a:bodyPr/>
                    <a:lstStyle/>
                    <a:p>
                      <a:pPr algn="ctr"/>
                      <a:endParaRPr lang="en-US" sz="1000" b="1" dirty="0">
                        <a:solidFill>
                          <a:schemeClr val="tx1"/>
                        </a:solidFill>
                      </a:endParaRP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a</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655859927"/>
                  </a:ext>
                </a:extLst>
              </a:tr>
            </a:tbl>
          </a:graphicData>
        </a:graphic>
      </p:graphicFrame>
      <p:graphicFrame>
        <p:nvGraphicFramePr>
          <p:cNvPr id="34" name="Table 33">
            <a:extLst>
              <a:ext uri="{FF2B5EF4-FFF2-40B4-BE49-F238E27FC236}">
                <a16:creationId xmlns:a16="http://schemas.microsoft.com/office/drawing/2014/main" id="{7EB91704-9157-8B1D-2E31-095DAFCA8D8D}"/>
              </a:ext>
            </a:extLst>
          </p:cNvPr>
          <p:cNvGraphicFramePr>
            <a:graphicFrameLocks noGrp="1"/>
          </p:cNvGraphicFramePr>
          <p:nvPr>
            <p:extLst>
              <p:ext uri="{D42A27DB-BD31-4B8C-83A1-F6EECF244321}">
                <p14:modId xmlns:p14="http://schemas.microsoft.com/office/powerpoint/2010/main" val="2659289928"/>
              </p:ext>
            </p:extLst>
          </p:nvPr>
        </p:nvGraphicFramePr>
        <p:xfrm>
          <a:off x="2187579" y="1343818"/>
          <a:ext cx="8997950" cy="487680"/>
        </p:xfrm>
        <a:graphic>
          <a:graphicData uri="http://schemas.openxmlformats.org/drawingml/2006/table">
            <a:tbl>
              <a:tblPr firstRow="1" bandRow="1">
                <a:tableStyleId>{5C22544A-7EE6-4342-B048-85BDC9FD1C3A}</a:tableStyleId>
              </a:tblPr>
              <a:tblGrid>
                <a:gridCol w="359918">
                  <a:extLst>
                    <a:ext uri="{9D8B030D-6E8A-4147-A177-3AD203B41FA5}">
                      <a16:colId xmlns:a16="http://schemas.microsoft.com/office/drawing/2014/main" val="1772981578"/>
                    </a:ext>
                  </a:extLst>
                </a:gridCol>
                <a:gridCol w="359918">
                  <a:extLst>
                    <a:ext uri="{9D8B030D-6E8A-4147-A177-3AD203B41FA5}">
                      <a16:colId xmlns:a16="http://schemas.microsoft.com/office/drawing/2014/main" val="2909724338"/>
                    </a:ext>
                  </a:extLst>
                </a:gridCol>
                <a:gridCol w="359918">
                  <a:extLst>
                    <a:ext uri="{9D8B030D-6E8A-4147-A177-3AD203B41FA5}">
                      <a16:colId xmlns:a16="http://schemas.microsoft.com/office/drawing/2014/main" val="3413808491"/>
                    </a:ext>
                  </a:extLst>
                </a:gridCol>
                <a:gridCol w="359918">
                  <a:extLst>
                    <a:ext uri="{9D8B030D-6E8A-4147-A177-3AD203B41FA5}">
                      <a16:colId xmlns:a16="http://schemas.microsoft.com/office/drawing/2014/main" val="2092800911"/>
                    </a:ext>
                  </a:extLst>
                </a:gridCol>
                <a:gridCol w="359918">
                  <a:extLst>
                    <a:ext uri="{9D8B030D-6E8A-4147-A177-3AD203B41FA5}">
                      <a16:colId xmlns:a16="http://schemas.microsoft.com/office/drawing/2014/main" val="1249094860"/>
                    </a:ext>
                  </a:extLst>
                </a:gridCol>
                <a:gridCol w="359918">
                  <a:extLst>
                    <a:ext uri="{9D8B030D-6E8A-4147-A177-3AD203B41FA5}">
                      <a16:colId xmlns:a16="http://schemas.microsoft.com/office/drawing/2014/main" val="3048791040"/>
                    </a:ext>
                  </a:extLst>
                </a:gridCol>
                <a:gridCol w="359918">
                  <a:extLst>
                    <a:ext uri="{9D8B030D-6E8A-4147-A177-3AD203B41FA5}">
                      <a16:colId xmlns:a16="http://schemas.microsoft.com/office/drawing/2014/main" val="996878523"/>
                    </a:ext>
                  </a:extLst>
                </a:gridCol>
                <a:gridCol w="359918">
                  <a:extLst>
                    <a:ext uri="{9D8B030D-6E8A-4147-A177-3AD203B41FA5}">
                      <a16:colId xmlns:a16="http://schemas.microsoft.com/office/drawing/2014/main" val="1903702691"/>
                    </a:ext>
                  </a:extLst>
                </a:gridCol>
                <a:gridCol w="359918">
                  <a:extLst>
                    <a:ext uri="{9D8B030D-6E8A-4147-A177-3AD203B41FA5}">
                      <a16:colId xmlns:a16="http://schemas.microsoft.com/office/drawing/2014/main" val="2127360980"/>
                    </a:ext>
                  </a:extLst>
                </a:gridCol>
                <a:gridCol w="359918">
                  <a:extLst>
                    <a:ext uri="{9D8B030D-6E8A-4147-A177-3AD203B41FA5}">
                      <a16:colId xmlns:a16="http://schemas.microsoft.com/office/drawing/2014/main" val="1048447855"/>
                    </a:ext>
                  </a:extLst>
                </a:gridCol>
                <a:gridCol w="359918">
                  <a:extLst>
                    <a:ext uri="{9D8B030D-6E8A-4147-A177-3AD203B41FA5}">
                      <a16:colId xmlns:a16="http://schemas.microsoft.com/office/drawing/2014/main" val="1745546970"/>
                    </a:ext>
                  </a:extLst>
                </a:gridCol>
                <a:gridCol w="1079754">
                  <a:extLst>
                    <a:ext uri="{9D8B030D-6E8A-4147-A177-3AD203B41FA5}">
                      <a16:colId xmlns:a16="http://schemas.microsoft.com/office/drawing/2014/main" val="1451144397"/>
                    </a:ext>
                  </a:extLst>
                </a:gridCol>
                <a:gridCol w="359918">
                  <a:extLst>
                    <a:ext uri="{9D8B030D-6E8A-4147-A177-3AD203B41FA5}">
                      <a16:colId xmlns:a16="http://schemas.microsoft.com/office/drawing/2014/main" val="812456360"/>
                    </a:ext>
                  </a:extLst>
                </a:gridCol>
                <a:gridCol w="359918">
                  <a:extLst>
                    <a:ext uri="{9D8B030D-6E8A-4147-A177-3AD203B41FA5}">
                      <a16:colId xmlns:a16="http://schemas.microsoft.com/office/drawing/2014/main" val="568742259"/>
                    </a:ext>
                  </a:extLst>
                </a:gridCol>
                <a:gridCol w="359918">
                  <a:extLst>
                    <a:ext uri="{9D8B030D-6E8A-4147-A177-3AD203B41FA5}">
                      <a16:colId xmlns:a16="http://schemas.microsoft.com/office/drawing/2014/main" val="604569693"/>
                    </a:ext>
                  </a:extLst>
                </a:gridCol>
                <a:gridCol w="359918">
                  <a:extLst>
                    <a:ext uri="{9D8B030D-6E8A-4147-A177-3AD203B41FA5}">
                      <a16:colId xmlns:a16="http://schemas.microsoft.com/office/drawing/2014/main" val="1036558993"/>
                    </a:ext>
                  </a:extLst>
                </a:gridCol>
                <a:gridCol w="359918">
                  <a:extLst>
                    <a:ext uri="{9D8B030D-6E8A-4147-A177-3AD203B41FA5}">
                      <a16:colId xmlns:a16="http://schemas.microsoft.com/office/drawing/2014/main" val="3811997925"/>
                    </a:ext>
                  </a:extLst>
                </a:gridCol>
                <a:gridCol w="359918">
                  <a:extLst>
                    <a:ext uri="{9D8B030D-6E8A-4147-A177-3AD203B41FA5}">
                      <a16:colId xmlns:a16="http://schemas.microsoft.com/office/drawing/2014/main" val="3618047039"/>
                    </a:ext>
                  </a:extLst>
                </a:gridCol>
                <a:gridCol w="359918">
                  <a:extLst>
                    <a:ext uri="{9D8B030D-6E8A-4147-A177-3AD203B41FA5}">
                      <a16:colId xmlns:a16="http://schemas.microsoft.com/office/drawing/2014/main" val="2835411413"/>
                    </a:ext>
                  </a:extLst>
                </a:gridCol>
                <a:gridCol w="359918">
                  <a:extLst>
                    <a:ext uri="{9D8B030D-6E8A-4147-A177-3AD203B41FA5}">
                      <a16:colId xmlns:a16="http://schemas.microsoft.com/office/drawing/2014/main" val="2687190648"/>
                    </a:ext>
                  </a:extLst>
                </a:gridCol>
                <a:gridCol w="359918">
                  <a:extLst>
                    <a:ext uri="{9D8B030D-6E8A-4147-A177-3AD203B41FA5}">
                      <a16:colId xmlns:a16="http://schemas.microsoft.com/office/drawing/2014/main" val="3195425629"/>
                    </a:ext>
                  </a:extLst>
                </a:gridCol>
                <a:gridCol w="359918">
                  <a:extLst>
                    <a:ext uri="{9D8B030D-6E8A-4147-A177-3AD203B41FA5}">
                      <a16:colId xmlns:a16="http://schemas.microsoft.com/office/drawing/2014/main" val="2791148818"/>
                    </a:ext>
                  </a:extLst>
                </a:gridCol>
                <a:gridCol w="359918">
                  <a:extLst>
                    <a:ext uri="{9D8B030D-6E8A-4147-A177-3AD203B41FA5}">
                      <a16:colId xmlns:a16="http://schemas.microsoft.com/office/drawing/2014/main" val="2494082408"/>
                    </a:ext>
                  </a:extLst>
                </a:gridCol>
              </a:tblGrid>
              <a:tr h="192961">
                <a:tc>
                  <a:txBody>
                    <a:bodyPr/>
                    <a:lstStyle/>
                    <a:p>
                      <a:pPr algn="ctr"/>
                      <a:r>
                        <a:rPr lang="en-US" sz="1000" b="0" dirty="0">
                          <a:solidFill>
                            <a:schemeClr val="tx1"/>
                          </a:solidFill>
                        </a:rPr>
                        <a:t>c</a:t>
                      </a:r>
                    </a:p>
                  </a:txBody>
                  <a:tcPr anchor="ctr">
                    <a:lnL w="28575" cap="flat" cmpd="sng" algn="ctr">
                      <a:solidFill>
                        <a:srgbClr val="C00000"/>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rowSpan="2">
                  <a:txBody>
                    <a:bodyPr/>
                    <a:lstStyle/>
                    <a:p>
                      <a:pPr algn="ctr"/>
                      <a:endParaRPr lang="en-US" sz="1000" b="0" dirty="0">
                        <a:solidFill>
                          <a:schemeClr val="tx1"/>
                        </a:solidFill>
                      </a:endParaRP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28575" cap="flat" cmpd="sng" algn="ctr">
                      <a:solidFill>
                        <a:srgbClr val="C00000"/>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28575" cap="flat" cmpd="sng" algn="ctr">
                      <a:solidFill>
                        <a:srgbClr val="C00000"/>
                      </a:solidFill>
                      <a:prstDash val="solid"/>
                      <a:round/>
                      <a:headEnd type="none" w="med" len="med"/>
                      <a:tailEnd type="none" w="med" len="med"/>
                    </a:lnB>
                    <a:solidFill>
                      <a:srgbClr val="00B050"/>
                    </a:solidFill>
                  </a:tcPr>
                </a:tc>
                <a:extLst>
                  <a:ext uri="{0D108BD9-81ED-4DB2-BD59-A6C34878D82A}">
                    <a16:rowId xmlns:a16="http://schemas.microsoft.com/office/drawing/2014/main" val="2980475134"/>
                  </a:ext>
                </a:extLst>
              </a:tr>
              <a:tr h="192961">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g</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a</a:t>
                      </a:r>
                    </a:p>
                  </a:txBody>
                  <a:tcPr anchor="ctr">
                    <a:lnL w="6350" cap="flat" cmpd="sng" algn="ctr">
                      <a:solidFill>
                        <a:schemeClr val="tx1">
                          <a:lumMod val="65000"/>
                          <a:lumOff val="35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a</a:t>
                      </a:r>
                    </a:p>
                  </a:txBody>
                  <a:tcPr anchor="ctr">
                    <a:lnL w="28575" cap="flat" cmpd="sng" algn="ctr">
                      <a:solidFill>
                        <a:srgbClr val="C00000"/>
                      </a:solidFill>
                      <a:prstDash val="solid"/>
                      <a:round/>
                      <a:headEnd type="none" w="med" len="med"/>
                      <a:tailEnd type="none" w="med" len="med"/>
                    </a:lnL>
                    <a:lnR w="6350" cap="flat" cmpd="sng" algn="ctr">
                      <a:solidFill>
                        <a:schemeClr val="tx1">
                          <a:lumMod val="65000"/>
                          <a:lumOff val="35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c</a:t>
                      </a:r>
                    </a:p>
                  </a:txBody>
                  <a:tcPr anchor="ctr">
                    <a:lnL w="6350" cap="flat" cmpd="sng" algn="ctr">
                      <a:solidFill>
                        <a:schemeClr val="tx1">
                          <a:lumMod val="65000"/>
                          <a:lumOff val="35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tx1">
                          <a:lumMod val="65000"/>
                          <a:lumOff val="35000"/>
                        </a:schemeClr>
                      </a:solidFill>
                      <a:prstDash val="solid"/>
                      <a:round/>
                      <a:headEnd type="none" w="med" len="med"/>
                      <a:tailEnd type="none" w="med" len="med"/>
                    </a:lnT>
                    <a:lnB w="6350" cap="flat" cmpd="sng" algn="ctr">
                      <a:solidFill>
                        <a:schemeClr val="tx1">
                          <a:lumMod val="65000"/>
                          <a:lumOff val="35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i="0" u="none" strike="noStrike"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vMerge="1">
                  <a:txBody>
                    <a:bodyPr/>
                    <a:lstStyle/>
                    <a:p>
                      <a:pPr algn="ctr"/>
                      <a:endParaRPr lang="en-US" sz="1000" b="1" dirty="0">
                        <a:solidFill>
                          <a:schemeClr val="tx1"/>
                        </a:solidFill>
                      </a:endParaRP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rgbClr val="FF0000"/>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28575" cap="flat" cmpd="sng" algn="ctr">
                      <a:solidFill>
                        <a:srgbClr val="C00000"/>
                      </a:solidFill>
                      <a:prstDash val="solid"/>
                      <a:round/>
                      <a:headEnd type="none" w="med" len="med"/>
                      <a:tailEnd type="none" w="med" len="med"/>
                    </a:lnR>
                    <a:lnT w="28575" cap="flat" cmpd="sng" algn="ctr">
                      <a:solidFill>
                        <a:srgbClr val="C00000"/>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655859927"/>
                  </a:ext>
                </a:extLst>
              </a:tr>
            </a:tbl>
          </a:graphicData>
        </a:graphic>
      </p:graphicFrame>
      <p:cxnSp>
        <p:nvCxnSpPr>
          <p:cNvPr id="35" name="Straight Connector 34">
            <a:extLst>
              <a:ext uri="{FF2B5EF4-FFF2-40B4-BE49-F238E27FC236}">
                <a16:creationId xmlns:a16="http://schemas.microsoft.com/office/drawing/2014/main" id="{49EB60A2-ADB1-8AC2-1C02-55709EF4A6AF}"/>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87811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8223C0A-B50E-6C7A-CB9E-FA64E6A7371E}"/>
              </a:ext>
            </a:extLst>
          </p:cNvPr>
          <p:cNvPicPr>
            <a:picLocks noChangeAspect="1"/>
          </p:cNvPicPr>
          <p:nvPr/>
        </p:nvPicPr>
        <p:blipFill>
          <a:blip r:embed="rId2">
            <a:alphaModFix amt="50000"/>
          </a:blip>
          <a:stretch>
            <a:fillRect/>
          </a:stretch>
        </p:blipFill>
        <p:spPr>
          <a:xfrm>
            <a:off x="3650337" y="1040449"/>
            <a:ext cx="4891325" cy="4905341"/>
          </a:xfrm>
          <a:prstGeom prst="rect">
            <a:avLst/>
          </a:prstGeom>
        </p:spPr>
      </p:pic>
      <p:sp>
        <p:nvSpPr>
          <p:cNvPr id="2" name="Title 1">
            <a:extLst>
              <a:ext uri="{FF2B5EF4-FFF2-40B4-BE49-F238E27FC236}">
                <a16:creationId xmlns:a16="http://schemas.microsoft.com/office/drawing/2014/main" id="{FA5E50EF-87EF-8C11-82C3-249AA1FF981E}"/>
              </a:ext>
            </a:extLst>
          </p:cNvPr>
          <p:cNvSpPr>
            <a:spLocks noGrp="1"/>
          </p:cNvSpPr>
          <p:nvPr>
            <p:ph type="title"/>
          </p:nvPr>
        </p:nvSpPr>
        <p:spPr>
          <a:xfrm>
            <a:off x="838200" y="0"/>
            <a:ext cx="10515600" cy="1325563"/>
          </a:xfrm>
        </p:spPr>
        <p:txBody>
          <a:bodyPr/>
          <a:lstStyle/>
          <a:p>
            <a:r>
              <a:rPr lang="en-US" b="1" dirty="0"/>
              <a:t>Result</a:t>
            </a:r>
          </a:p>
        </p:txBody>
      </p:sp>
      <p:graphicFrame>
        <p:nvGraphicFramePr>
          <p:cNvPr id="5" name="Table 4">
            <a:extLst>
              <a:ext uri="{FF2B5EF4-FFF2-40B4-BE49-F238E27FC236}">
                <a16:creationId xmlns:a16="http://schemas.microsoft.com/office/drawing/2014/main" id="{21621652-AA2E-D870-251E-F4E37A1CAF80}"/>
              </a:ext>
            </a:extLst>
          </p:cNvPr>
          <p:cNvGraphicFramePr>
            <a:graphicFrameLocks noGrp="1"/>
          </p:cNvGraphicFramePr>
          <p:nvPr>
            <p:extLst>
              <p:ext uri="{D42A27DB-BD31-4B8C-83A1-F6EECF244321}">
                <p14:modId xmlns:p14="http://schemas.microsoft.com/office/powerpoint/2010/main" val="859262487"/>
              </p:ext>
            </p:extLst>
          </p:nvPr>
        </p:nvGraphicFramePr>
        <p:xfrm>
          <a:off x="488937" y="3748271"/>
          <a:ext cx="11214126" cy="563880"/>
        </p:xfrm>
        <a:graphic>
          <a:graphicData uri="http://schemas.openxmlformats.org/drawingml/2006/table">
            <a:tbl>
              <a:tblPr firstRow="1" bandRow="1">
                <a:tableStyleId>{5C22544A-7EE6-4342-B048-85BDC9FD1C3A}</a:tableStyleId>
              </a:tblPr>
              <a:tblGrid>
                <a:gridCol w="386694">
                  <a:extLst>
                    <a:ext uri="{9D8B030D-6E8A-4147-A177-3AD203B41FA5}">
                      <a16:colId xmlns:a16="http://schemas.microsoft.com/office/drawing/2014/main" val="1754474334"/>
                    </a:ext>
                  </a:extLst>
                </a:gridCol>
                <a:gridCol w="386694">
                  <a:extLst>
                    <a:ext uri="{9D8B030D-6E8A-4147-A177-3AD203B41FA5}">
                      <a16:colId xmlns:a16="http://schemas.microsoft.com/office/drawing/2014/main" val="2509687644"/>
                    </a:ext>
                  </a:extLst>
                </a:gridCol>
                <a:gridCol w="386694">
                  <a:extLst>
                    <a:ext uri="{9D8B030D-6E8A-4147-A177-3AD203B41FA5}">
                      <a16:colId xmlns:a16="http://schemas.microsoft.com/office/drawing/2014/main" val="2482767409"/>
                    </a:ext>
                  </a:extLst>
                </a:gridCol>
                <a:gridCol w="386694">
                  <a:extLst>
                    <a:ext uri="{9D8B030D-6E8A-4147-A177-3AD203B41FA5}">
                      <a16:colId xmlns:a16="http://schemas.microsoft.com/office/drawing/2014/main" val="180683790"/>
                    </a:ext>
                  </a:extLst>
                </a:gridCol>
                <a:gridCol w="386694">
                  <a:extLst>
                    <a:ext uri="{9D8B030D-6E8A-4147-A177-3AD203B41FA5}">
                      <a16:colId xmlns:a16="http://schemas.microsoft.com/office/drawing/2014/main" val="1125981161"/>
                    </a:ext>
                  </a:extLst>
                </a:gridCol>
                <a:gridCol w="386694">
                  <a:extLst>
                    <a:ext uri="{9D8B030D-6E8A-4147-A177-3AD203B41FA5}">
                      <a16:colId xmlns:a16="http://schemas.microsoft.com/office/drawing/2014/main" val="863238393"/>
                    </a:ext>
                  </a:extLst>
                </a:gridCol>
                <a:gridCol w="386694">
                  <a:extLst>
                    <a:ext uri="{9D8B030D-6E8A-4147-A177-3AD203B41FA5}">
                      <a16:colId xmlns:a16="http://schemas.microsoft.com/office/drawing/2014/main" val="72189755"/>
                    </a:ext>
                  </a:extLst>
                </a:gridCol>
                <a:gridCol w="386694">
                  <a:extLst>
                    <a:ext uri="{9D8B030D-6E8A-4147-A177-3AD203B41FA5}">
                      <a16:colId xmlns:a16="http://schemas.microsoft.com/office/drawing/2014/main" val="1548119483"/>
                    </a:ext>
                  </a:extLst>
                </a:gridCol>
                <a:gridCol w="386694">
                  <a:extLst>
                    <a:ext uri="{9D8B030D-6E8A-4147-A177-3AD203B41FA5}">
                      <a16:colId xmlns:a16="http://schemas.microsoft.com/office/drawing/2014/main" val="410045729"/>
                    </a:ext>
                  </a:extLst>
                </a:gridCol>
                <a:gridCol w="386694">
                  <a:extLst>
                    <a:ext uri="{9D8B030D-6E8A-4147-A177-3AD203B41FA5}">
                      <a16:colId xmlns:a16="http://schemas.microsoft.com/office/drawing/2014/main" val="3974711560"/>
                    </a:ext>
                  </a:extLst>
                </a:gridCol>
                <a:gridCol w="386694">
                  <a:extLst>
                    <a:ext uri="{9D8B030D-6E8A-4147-A177-3AD203B41FA5}">
                      <a16:colId xmlns:a16="http://schemas.microsoft.com/office/drawing/2014/main" val="2427129597"/>
                    </a:ext>
                  </a:extLst>
                </a:gridCol>
                <a:gridCol w="386694">
                  <a:extLst>
                    <a:ext uri="{9D8B030D-6E8A-4147-A177-3AD203B41FA5}">
                      <a16:colId xmlns:a16="http://schemas.microsoft.com/office/drawing/2014/main" val="1836687415"/>
                    </a:ext>
                  </a:extLst>
                </a:gridCol>
                <a:gridCol w="386694">
                  <a:extLst>
                    <a:ext uri="{9D8B030D-6E8A-4147-A177-3AD203B41FA5}">
                      <a16:colId xmlns:a16="http://schemas.microsoft.com/office/drawing/2014/main" val="3352395921"/>
                    </a:ext>
                  </a:extLst>
                </a:gridCol>
                <a:gridCol w="386694">
                  <a:extLst>
                    <a:ext uri="{9D8B030D-6E8A-4147-A177-3AD203B41FA5}">
                      <a16:colId xmlns:a16="http://schemas.microsoft.com/office/drawing/2014/main" val="948091565"/>
                    </a:ext>
                  </a:extLst>
                </a:gridCol>
                <a:gridCol w="386694">
                  <a:extLst>
                    <a:ext uri="{9D8B030D-6E8A-4147-A177-3AD203B41FA5}">
                      <a16:colId xmlns:a16="http://schemas.microsoft.com/office/drawing/2014/main" val="1898338314"/>
                    </a:ext>
                  </a:extLst>
                </a:gridCol>
                <a:gridCol w="386694">
                  <a:extLst>
                    <a:ext uri="{9D8B030D-6E8A-4147-A177-3AD203B41FA5}">
                      <a16:colId xmlns:a16="http://schemas.microsoft.com/office/drawing/2014/main" val="1359067699"/>
                    </a:ext>
                  </a:extLst>
                </a:gridCol>
                <a:gridCol w="386694">
                  <a:extLst>
                    <a:ext uri="{9D8B030D-6E8A-4147-A177-3AD203B41FA5}">
                      <a16:colId xmlns:a16="http://schemas.microsoft.com/office/drawing/2014/main" val="3062983216"/>
                    </a:ext>
                  </a:extLst>
                </a:gridCol>
                <a:gridCol w="386694">
                  <a:extLst>
                    <a:ext uri="{9D8B030D-6E8A-4147-A177-3AD203B41FA5}">
                      <a16:colId xmlns:a16="http://schemas.microsoft.com/office/drawing/2014/main" val="1767472674"/>
                    </a:ext>
                  </a:extLst>
                </a:gridCol>
                <a:gridCol w="386694">
                  <a:extLst>
                    <a:ext uri="{9D8B030D-6E8A-4147-A177-3AD203B41FA5}">
                      <a16:colId xmlns:a16="http://schemas.microsoft.com/office/drawing/2014/main" val="1598699211"/>
                    </a:ext>
                  </a:extLst>
                </a:gridCol>
                <a:gridCol w="386694">
                  <a:extLst>
                    <a:ext uri="{9D8B030D-6E8A-4147-A177-3AD203B41FA5}">
                      <a16:colId xmlns:a16="http://schemas.microsoft.com/office/drawing/2014/main" val="3544131848"/>
                    </a:ext>
                  </a:extLst>
                </a:gridCol>
                <a:gridCol w="386694">
                  <a:extLst>
                    <a:ext uri="{9D8B030D-6E8A-4147-A177-3AD203B41FA5}">
                      <a16:colId xmlns:a16="http://schemas.microsoft.com/office/drawing/2014/main" val="2326542038"/>
                    </a:ext>
                  </a:extLst>
                </a:gridCol>
                <a:gridCol w="386694">
                  <a:extLst>
                    <a:ext uri="{9D8B030D-6E8A-4147-A177-3AD203B41FA5}">
                      <a16:colId xmlns:a16="http://schemas.microsoft.com/office/drawing/2014/main" val="2527550779"/>
                    </a:ext>
                  </a:extLst>
                </a:gridCol>
                <a:gridCol w="386694">
                  <a:extLst>
                    <a:ext uri="{9D8B030D-6E8A-4147-A177-3AD203B41FA5}">
                      <a16:colId xmlns:a16="http://schemas.microsoft.com/office/drawing/2014/main" val="1254363134"/>
                    </a:ext>
                  </a:extLst>
                </a:gridCol>
                <a:gridCol w="386694">
                  <a:extLst>
                    <a:ext uri="{9D8B030D-6E8A-4147-A177-3AD203B41FA5}">
                      <a16:colId xmlns:a16="http://schemas.microsoft.com/office/drawing/2014/main" val="710710520"/>
                    </a:ext>
                  </a:extLst>
                </a:gridCol>
                <a:gridCol w="386694">
                  <a:extLst>
                    <a:ext uri="{9D8B030D-6E8A-4147-A177-3AD203B41FA5}">
                      <a16:colId xmlns:a16="http://schemas.microsoft.com/office/drawing/2014/main" val="1757058829"/>
                    </a:ext>
                  </a:extLst>
                </a:gridCol>
                <a:gridCol w="386694">
                  <a:extLst>
                    <a:ext uri="{9D8B030D-6E8A-4147-A177-3AD203B41FA5}">
                      <a16:colId xmlns:a16="http://schemas.microsoft.com/office/drawing/2014/main" val="1197939367"/>
                    </a:ext>
                  </a:extLst>
                </a:gridCol>
                <a:gridCol w="386694">
                  <a:extLst>
                    <a:ext uri="{9D8B030D-6E8A-4147-A177-3AD203B41FA5}">
                      <a16:colId xmlns:a16="http://schemas.microsoft.com/office/drawing/2014/main" val="2043816318"/>
                    </a:ext>
                  </a:extLst>
                </a:gridCol>
                <a:gridCol w="386694">
                  <a:extLst>
                    <a:ext uri="{9D8B030D-6E8A-4147-A177-3AD203B41FA5}">
                      <a16:colId xmlns:a16="http://schemas.microsoft.com/office/drawing/2014/main" val="1015658517"/>
                    </a:ext>
                  </a:extLst>
                </a:gridCol>
                <a:gridCol w="386694">
                  <a:extLst>
                    <a:ext uri="{9D8B030D-6E8A-4147-A177-3AD203B41FA5}">
                      <a16:colId xmlns:a16="http://schemas.microsoft.com/office/drawing/2014/main" val="4160872551"/>
                    </a:ext>
                  </a:extLst>
                </a:gridCol>
              </a:tblGrid>
              <a:tr h="281940">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2">
                        <a:lumMod val="40000"/>
                        <a:lumOff val="60000"/>
                      </a:schemeClr>
                    </a:solidFill>
                  </a:tcPr>
                </a:tc>
                <a:tc rowSpan="2">
                  <a:txBody>
                    <a:bodyPr/>
                    <a:lstStyle/>
                    <a:p>
                      <a:pPr algn="ctr"/>
                      <a:r>
                        <a:rPr lang="en-US" sz="1000" b="0" dirty="0">
                          <a:solidFill>
                            <a:schemeClr val="tx1"/>
                          </a:solidFill>
                        </a:rPr>
                        <a:t>1</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rowSpan="2">
                  <a:txBody>
                    <a:bodyPr/>
                    <a:lstStyle/>
                    <a:p>
                      <a:pPr algn="ctr"/>
                      <a:r>
                        <a:rPr lang="en-US" sz="1000" b="0" dirty="0">
                          <a:solidFill>
                            <a:schemeClr val="tx1"/>
                          </a:solidFill>
                        </a:rPr>
                        <a:t>2</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4">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4">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4">
                        <a:lumMod val="20000"/>
                        <a:lumOff val="8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4">
                        <a:lumMod val="20000"/>
                        <a:lumOff val="80000"/>
                      </a:schemeClr>
                    </a:solidFill>
                  </a:tcPr>
                </a:tc>
                <a:tc rowSpan="2">
                  <a:txBody>
                    <a:bodyPr/>
                    <a:lstStyle/>
                    <a:p>
                      <a:pPr algn="ctr"/>
                      <a:r>
                        <a:rPr lang="en-US" sz="1000" b="0" dirty="0">
                          <a:solidFill>
                            <a:schemeClr val="tx1"/>
                          </a:solidFill>
                        </a:rPr>
                        <a:t>3</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rowSpan="2">
                  <a:txBody>
                    <a:bodyPr/>
                    <a:lstStyle/>
                    <a:p>
                      <a:pPr algn="ctr"/>
                      <a:r>
                        <a:rPr lang="en-US" sz="1000" b="0" dirty="0">
                          <a:solidFill>
                            <a:schemeClr val="tx1"/>
                          </a:solidFill>
                        </a:rPr>
                        <a:t>4</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rowSpan="2">
                  <a:txBody>
                    <a:bodyPr/>
                    <a:lstStyle/>
                    <a:p>
                      <a:pPr algn="ctr"/>
                      <a:r>
                        <a:rPr lang="en-US" sz="1000" b="0" dirty="0">
                          <a:solidFill>
                            <a:schemeClr val="tx1"/>
                          </a:solidFill>
                        </a:rPr>
                        <a:t>5</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F0"/>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extLst>
                  <a:ext uri="{0D108BD9-81ED-4DB2-BD59-A6C34878D82A}">
                    <a16:rowId xmlns:a16="http://schemas.microsoft.com/office/drawing/2014/main" val="2820859848"/>
                  </a:ext>
                </a:extLst>
              </a:tr>
              <a:tr h="281940">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2">
                        <a:lumMod val="40000"/>
                        <a:lumOff val="6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2">
                        <a:lumMod val="40000"/>
                        <a:lumOff val="60000"/>
                      </a:schemeClr>
                    </a:solidFill>
                  </a:tcPr>
                </a:tc>
                <a:tc vMerge="1">
                  <a:txBody>
                    <a:bodyPr/>
                    <a:lstStyle/>
                    <a:p>
                      <a:pPr algn="ctr"/>
                      <a:endParaRPr lang="en-US" sz="1000" b="1" dirty="0">
                        <a:solidFill>
                          <a:schemeClr val="tx1"/>
                        </a:solidFill>
                      </a:endParaRPr>
                    </a:p>
                  </a:txBody>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6">
                        <a:lumMod val="20000"/>
                        <a:lumOff val="80000"/>
                      </a:schemeClr>
                    </a:solidFill>
                  </a:tcPr>
                </a:tc>
                <a:tc vMerge="1">
                  <a:txBody>
                    <a:bodyPr/>
                    <a:lstStyle/>
                    <a:p>
                      <a:pPr algn="ctr"/>
                      <a:endParaRPr lang="en-US" sz="1000" b="1" dirty="0">
                        <a:solidFill>
                          <a:schemeClr val="tx1"/>
                        </a:solidFill>
                      </a:endParaRPr>
                    </a:p>
                  </a:txBody>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4">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4">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4">
                        <a:lumMod val="20000"/>
                        <a:lumOff val="8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4">
                        <a:lumMod val="20000"/>
                        <a:lumOff val="80000"/>
                      </a:schemeClr>
                    </a:solidFill>
                  </a:tcPr>
                </a:tc>
                <a:tc vMerge="1">
                  <a:txBody>
                    <a:bodyPr/>
                    <a:lstStyle/>
                    <a:p>
                      <a:pPr algn="ctr"/>
                      <a:endParaRPr lang="en-US" sz="1000" b="1" dirty="0">
                        <a:solidFill>
                          <a:schemeClr val="tx1"/>
                        </a:solidFill>
                      </a:endParaRPr>
                    </a:p>
                  </a:txBody>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accent5">
                        <a:lumMod val="20000"/>
                        <a:lumOff val="80000"/>
                      </a:schemeClr>
                    </a:solidFill>
                  </a:tcPr>
                </a:tc>
                <a:tc vMerge="1">
                  <a:txBody>
                    <a:bodyPr/>
                    <a:lstStyle/>
                    <a:p>
                      <a:pPr algn="ctr"/>
                      <a:endParaRPr lang="en-US" sz="1000" b="1" dirty="0">
                        <a:solidFill>
                          <a:schemeClr val="tx1"/>
                        </a:solidFill>
                      </a:endParaRPr>
                    </a:p>
                  </a:txBody>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a:txBody>
                    <a:bodyPr/>
                    <a:lstStyle/>
                    <a:p>
                      <a:pPr algn="ctr"/>
                      <a:r>
                        <a:rPr lang="en-US" sz="1000" b="0" dirty="0">
                          <a:solidFill>
                            <a:schemeClr val="tx1"/>
                          </a:solidFill>
                        </a:rPr>
                        <a:t>c</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FFFF00"/>
                    </a:solidFill>
                  </a:tcPr>
                </a:tc>
                <a:tc vMerge="1">
                  <a:txBody>
                    <a:bodyPr/>
                    <a:lstStyle/>
                    <a:p>
                      <a:pPr algn="ctr"/>
                      <a:endParaRPr lang="en-US" sz="1000" b="1" dirty="0">
                        <a:solidFill>
                          <a:schemeClr val="tx1"/>
                        </a:solidFill>
                      </a:endParaRPr>
                    </a:p>
                  </a:txBody>
                  <a:tcPr/>
                </a:tc>
                <a:tc>
                  <a:txBody>
                    <a:bodyPr/>
                    <a:lstStyle/>
                    <a:p>
                      <a:pPr algn="ctr"/>
                      <a:r>
                        <a:rPr lang="en-US" sz="1000" b="0" dirty="0">
                          <a:solidFill>
                            <a:schemeClr val="tx1"/>
                          </a:solidFill>
                        </a:rPr>
                        <a:t>a</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g</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tc>
                  <a:txBody>
                    <a:bodyPr/>
                    <a:lstStyle/>
                    <a:p>
                      <a:pPr algn="ctr"/>
                      <a:r>
                        <a:rPr lang="en-US" sz="1000" b="0" dirty="0">
                          <a:solidFill>
                            <a:schemeClr val="tx1"/>
                          </a:solidFill>
                        </a:rPr>
                        <a:t>t</a:t>
                      </a:r>
                    </a:p>
                  </a:txBody>
                  <a:tcPr anchor="ct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00B050"/>
                    </a:solidFill>
                  </a:tcPr>
                </a:tc>
                <a:extLst>
                  <a:ext uri="{0D108BD9-81ED-4DB2-BD59-A6C34878D82A}">
                    <a16:rowId xmlns:a16="http://schemas.microsoft.com/office/drawing/2014/main" val="2904648325"/>
                  </a:ext>
                </a:extLst>
              </a:tr>
            </a:tbl>
          </a:graphicData>
        </a:graphic>
      </p:graphicFrame>
      <p:cxnSp>
        <p:nvCxnSpPr>
          <p:cNvPr id="6" name="Straight Connector 5">
            <a:extLst>
              <a:ext uri="{FF2B5EF4-FFF2-40B4-BE49-F238E27FC236}">
                <a16:creationId xmlns:a16="http://schemas.microsoft.com/office/drawing/2014/main" id="{1C48D1BB-826F-B21B-C1D3-64D24B32DC0E}"/>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9" name="Picture 8">
            <a:extLst>
              <a:ext uri="{FF2B5EF4-FFF2-40B4-BE49-F238E27FC236}">
                <a16:creationId xmlns:a16="http://schemas.microsoft.com/office/drawing/2014/main" id="{D1163E3F-5A46-9332-D632-C218C85DDC1D}"/>
              </a:ext>
            </a:extLst>
          </p:cNvPr>
          <p:cNvPicPr>
            <a:picLocks noChangeAspect="1"/>
          </p:cNvPicPr>
          <p:nvPr/>
        </p:nvPicPr>
        <p:blipFill>
          <a:blip r:embed="rId3"/>
          <a:stretch>
            <a:fillRect/>
          </a:stretch>
        </p:blipFill>
        <p:spPr>
          <a:xfrm>
            <a:off x="2919449" y="4389024"/>
            <a:ext cx="2473808" cy="2422026"/>
          </a:xfrm>
          <a:prstGeom prst="rect">
            <a:avLst/>
          </a:prstGeom>
        </p:spPr>
      </p:pic>
      <p:pic>
        <p:nvPicPr>
          <p:cNvPr id="7" name="Picture 6">
            <a:extLst>
              <a:ext uri="{FF2B5EF4-FFF2-40B4-BE49-F238E27FC236}">
                <a16:creationId xmlns:a16="http://schemas.microsoft.com/office/drawing/2014/main" id="{56255889-9F2E-E9F8-263C-7392D5EE2625}"/>
              </a:ext>
            </a:extLst>
          </p:cNvPr>
          <p:cNvPicPr>
            <a:picLocks noChangeAspect="1"/>
          </p:cNvPicPr>
          <p:nvPr/>
        </p:nvPicPr>
        <p:blipFill>
          <a:blip r:embed="rId4"/>
          <a:stretch>
            <a:fillRect/>
          </a:stretch>
        </p:blipFill>
        <p:spPr>
          <a:xfrm>
            <a:off x="1179828" y="1218289"/>
            <a:ext cx="2503172" cy="2453109"/>
          </a:xfrm>
          <a:prstGeom prst="rect">
            <a:avLst/>
          </a:prstGeom>
        </p:spPr>
      </p:pic>
      <p:pic>
        <p:nvPicPr>
          <p:cNvPr id="13" name="Picture 12">
            <a:extLst>
              <a:ext uri="{FF2B5EF4-FFF2-40B4-BE49-F238E27FC236}">
                <a16:creationId xmlns:a16="http://schemas.microsoft.com/office/drawing/2014/main" id="{9D4B8A8E-480E-2955-5DB8-9759721D6832}"/>
              </a:ext>
            </a:extLst>
          </p:cNvPr>
          <p:cNvPicPr>
            <a:picLocks noChangeAspect="1"/>
          </p:cNvPicPr>
          <p:nvPr/>
        </p:nvPicPr>
        <p:blipFill>
          <a:blip r:embed="rId5"/>
          <a:stretch>
            <a:fillRect/>
          </a:stretch>
        </p:blipFill>
        <p:spPr>
          <a:xfrm>
            <a:off x="8704578" y="1185208"/>
            <a:ext cx="2503172" cy="2515266"/>
          </a:xfrm>
          <a:prstGeom prst="rect">
            <a:avLst/>
          </a:prstGeom>
        </p:spPr>
      </p:pic>
    </p:spTree>
    <p:extLst>
      <p:ext uri="{BB962C8B-B14F-4D97-AF65-F5344CB8AC3E}">
        <p14:creationId xmlns:p14="http://schemas.microsoft.com/office/powerpoint/2010/main" val="32156519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406C79-2A26-AF06-EFA6-E6296782ED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2C51E8-8019-1B6C-59E3-FBAC884B59F8}"/>
              </a:ext>
            </a:extLst>
          </p:cNvPr>
          <p:cNvSpPr>
            <a:spLocks noGrp="1"/>
          </p:cNvSpPr>
          <p:nvPr>
            <p:ph type="title"/>
          </p:nvPr>
        </p:nvSpPr>
        <p:spPr/>
        <p:txBody>
          <a:bodyPr>
            <a:normAutofit/>
          </a:bodyPr>
          <a:lstStyle/>
          <a:p>
            <a:r>
              <a:rPr lang="en-US" sz="4800" b="1" dirty="0"/>
              <a:t>Vector Building - Entry Vector 1</a:t>
            </a:r>
          </a:p>
        </p:txBody>
      </p:sp>
      <p:pic>
        <p:nvPicPr>
          <p:cNvPr id="4" name="Picture 2" descr="422358_map">
            <a:extLst>
              <a:ext uri="{FF2B5EF4-FFF2-40B4-BE49-F238E27FC236}">
                <a16:creationId xmlns:a16="http://schemas.microsoft.com/office/drawing/2014/main" id="{F64A53AC-DA96-84B3-E334-CAA8AD9406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1850" y="556680"/>
            <a:ext cx="3535667" cy="2967570"/>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01FEE51C-D6D0-ECF6-5E80-A0EADB844894}"/>
              </a:ext>
            </a:extLst>
          </p:cNvPr>
          <p:cNvCxnSpPr>
            <a:cxnSpLocks/>
          </p:cNvCxnSpPr>
          <p:nvPr/>
        </p:nvCxnSpPr>
        <p:spPr>
          <a:xfrm>
            <a:off x="831850" y="4561524"/>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
        <p:nvSpPr>
          <p:cNvPr id="7" name="Text Placeholder 6">
            <a:extLst>
              <a:ext uri="{FF2B5EF4-FFF2-40B4-BE49-F238E27FC236}">
                <a16:creationId xmlns:a16="http://schemas.microsoft.com/office/drawing/2014/main" id="{19629B2E-5402-4AAD-D38A-9A8B96D39FCF}"/>
              </a:ext>
            </a:extLst>
          </p:cNvPr>
          <p:cNvSpPr>
            <a:spLocks noGrp="1"/>
          </p:cNvSpPr>
          <p:nvPr>
            <p:ph type="body" idx="1"/>
          </p:nvPr>
        </p:nvSpPr>
        <p:spPr/>
        <p:txBody>
          <a:bodyPr/>
          <a:lstStyle/>
          <a:p>
            <a:r>
              <a:rPr lang="en-US" dirty="0"/>
              <a:t>Homology Arm1</a:t>
            </a:r>
          </a:p>
        </p:txBody>
      </p:sp>
    </p:spTree>
    <p:extLst>
      <p:ext uri="{BB962C8B-B14F-4D97-AF65-F5344CB8AC3E}">
        <p14:creationId xmlns:p14="http://schemas.microsoft.com/office/powerpoint/2010/main" val="26192530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5B9E1B-728C-530A-97DC-1D3FA77E33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7B63AF-B7F2-38E9-6A69-A84DA8FEC5F0}"/>
              </a:ext>
            </a:extLst>
          </p:cNvPr>
          <p:cNvSpPr>
            <a:spLocks noGrp="1"/>
          </p:cNvSpPr>
          <p:nvPr>
            <p:ph type="title"/>
          </p:nvPr>
        </p:nvSpPr>
        <p:spPr>
          <a:xfrm>
            <a:off x="838200" y="18255"/>
            <a:ext cx="10515600" cy="1325563"/>
          </a:xfrm>
        </p:spPr>
        <p:txBody>
          <a:bodyPr/>
          <a:lstStyle/>
          <a:p>
            <a:r>
              <a:rPr lang="en-US" b="1" dirty="0"/>
              <a:t>Homology Arm 1</a:t>
            </a:r>
          </a:p>
        </p:txBody>
      </p:sp>
      <p:sp>
        <p:nvSpPr>
          <p:cNvPr id="3" name="Content Placeholder 2">
            <a:extLst>
              <a:ext uri="{FF2B5EF4-FFF2-40B4-BE49-F238E27FC236}">
                <a16:creationId xmlns:a16="http://schemas.microsoft.com/office/drawing/2014/main" id="{5D46DC3F-ABCC-2370-C30C-E243B571BD61}"/>
              </a:ext>
            </a:extLst>
          </p:cNvPr>
          <p:cNvSpPr>
            <a:spLocks noGrp="1"/>
          </p:cNvSpPr>
          <p:nvPr>
            <p:ph idx="1"/>
          </p:nvPr>
        </p:nvSpPr>
        <p:spPr>
          <a:xfrm>
            <a:off x="6889750" y="2616199"/>
            <a:ext cx="4406900" cy="3560763"/>
          </a:xfrm>
        </p:spPr>
        <p:txBody>
          <a:bodyPr>
            <a:normAutofit/>
          </a:bodyPr>
          <a:lstStyle/>
          <a:p>
            <a:pPr marL="0" indent="0">
              <a:buNone/>
            </a:pPr>
            <a:r>
              <a:rPr lang="en-US" sz="1800" b="1" dirty="0"/>
              <a:t>[pBTK1050]</a:t>
            </a:r>
          </a:p>
          <a:p>
            <a:pPr marL="0" indent="0">
              <a:buNone/>
            </a:pPr>
            <a:r>
              <a:rPr lang="en-US" sz="1400" dirty="0"/>
              <a:t>pBTK1050 is a BTK (Bee Microbiome Toolkit) Type 1 entry plasmid designed for Golden Gate assembly, containing an upstream </a:t>
            </a:r>
            <a:r>
              <a:rPr lang="en-US" sz="1400" dirty="0">
                <a:solidFill>
                  <a:schemeClr val="bg1"/>
                </a:solidFill>
                <a:highlight>
                  <a:srgbClr val="E97132"/>
                </a:highlight>
              </a:rPr>
              <a:t>homology arm</a:t>
            </a:r>
            <a:r>
              <a:rPr lang="en-US" sz="1400" dirty="0">
                <a:solidFill>
                  <a:schemeClr val="bg1"/>
                </a:solidFill>
              </a:rPr>
              <a:t> </a:t>
            </a:r>
            <a:r>
              <a:rPr lang="en-US" sz="1400" dirty="0"/>
              <a:t>for targeted recombination into the </a:t>
            </a:r>
            <a:r>
              <a:rPr lang="en-US" sz="1400" dirty="0" err="1"/>
              <a:t>Snodgrassella</a:t>
            </a:r>
            <a:r>
              <a:rPr lang="en-US" sz="1400" dirty="0"/>
              <a:t> </a:t>
            </a:r>
            <a:r>
              <a:rPr lang="en-US" sz="1400" dirty="0" err="1"/>
              <a:t>alvi</a:t>
            </a:r>
            <a:r>
              <a:rPr lang="en-US" sz="1400" dirty="0"/>
              <a:t> wkB2 genome between the </a:t>
            </a:r>
            <a:r>
              <a:rPr lang="en-US" sz="1400" dirty="0">
                <a:solidFill>
                  <a:schemeClr val="bg1"/>
                </a:solidFill>
                <a:highlight>
                  <a:srgbClr val="E97132"/>
                </a:highlight>
              </a:rPr>
              <a:t>SALWKB2_RS11215 and SALWKB2_RS11220 intergenic region</a:t>
            </a:r>
            <a:r>
              <a:rPr lang="en-US" sz="1400" dirty="0"/>
              <a:t>. The plasmid uses pBTK1001 as its backbone, confers chloramphenicol resistance, and replicates as a high-copy plasmid in E. coli DH5</a:t>
            </a:r>
            <a:r>
              <a:rPr lang="el-GR" sz="1400" dirty="0"/>
              <a:t>α. </a:t>
            </a:r>
            <a:r>
              <a:rPr lang="en-US" sz="1400" dirty="0"/>
              <a:t>The inserted homology arm is approximately 1057 bp in size, and the plasmid utilizes </a:t>
            </a:r>
            <a:r>
              <a:rPr lang="en-US" sz="1400" dirty="0" err="1"/>
              <a:t>BsmBI</a:t>
            </a:r>
            <a:r>
              <a:rPr lang="en-US" sz="1400" dirty="0"/>
              <a:t> recognition sites for Golden Gate cloning, with the </a:t>
            </a:r>
            <a:r>
              <a:rPr lang="en-US" sz="1400" dirty="0" err="1"/>
              <a:t>BsmBI</a:t>
            </a:r>
            <a:r>
              <a:rPr lang="en-US" sz="1400" dirty="0"/>
              <a:t> sites destroyed during the assembly process. pBTK1050 serves as one of the key part vectors for final plasmid construction in genome engineering applications.</a:t>
            </a:r>
          </a:p>
        </p:txBody>
      </p:sp>
      <p:cxnSp>
        <p:nvCxnSpPr>
          <p:cNvPr id="5" name="Straight Connector 4">
            <a:extLst>
              <a:ext uri="{FF2B5EF4-FFF2-40B4-BE49-F238E27FC236}">
                <a16:creationId xmlns:a16="http://schemas.microsoft.com/office/drawing/2014/main" id="{AEE37E18-4EAB-D78A-0D4B-023D4704F1DC}"/>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30722" name="Picture 2" descr="422358_map">
            <a:extLst>
              <a:ext uri="{FF2B5EF4-FFF2-40B4-BE49-F238E27FC236}">
                <a16:creationId xmlns:a16="http://schemas.microsoft.com/office/drawing/2014/main" id="{FCF01287-B789-0BA8-57EF-66D3D8DEB5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9049" y="1942803"/>
            <a:ext cx="4201795" cy="3526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27082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E30327-4348-611B-292C-F8532E96B0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415684-60C9-A36E-D134-E776DF4828C6}"/>
              </a:ext>
            </a:extLst>
          </p:cNvPr>
          <p:cNvSpPr>
            <a:spLocks noGrp="1"/>
          </p:cNvSpPr>
          <p:nvPr>
            <p:ph type="title"/>
          </p:nvPr>
        </p:nvSpPr>
        <p:spPr/>
        <p:txBody>
          <a:bodyPr>
            <a:normAutofit/>
          </a:bodyPr>
          <a:lstStyle/>
          <a:p>
            <a:r>
              <a:rPr lang="en-US" sz="4800" b="1" dirty="0"/>
              <a:t>Vector Building - Entry Vector 2</a:t>
            </a:r>
          </a:p>
        </p:txBody>
      </p:sp>
      <p:sp>
        <p:nvSpPr>
          <p:cNvPr id="3" name="Text Placeholder 2">
            <a:extLst>
              <a:ext uri="{FF2B5EF4-FFF2-40B4-BE49-F238E27FC236}">
                <a16:creationId xmlns:a16="http://schemas.microsoft.com/office/drawing/2014/main" id="{59C174D9-98F4-8E15-CDA0-441E1559683A}"/>
              </a:ext>
            </a:extLst>
          </p:cNvPr>
          <p:cNvSpPr>
            <a:spLocks noGrp="1"/>
          </p:cNvSpPr>
          <p:nvPr>
            <p:ph type="body" idx="1"/>
          </p:nvPr>
        </p:nvSpPr>
        <p:spPr/>
        <p:txBody>
          <a:bodyPr/>
          <a:lstStyle/>
          <a:p>
            <a:r>
              <a:rPr lang="en-US" dirty="0"/>
              <a:t>Promotor/RBS</a:t>
            </a:r>
          </a:p>
        </p:txBody>
      </p:sp>
      <p:cxnSp>
        <p:nvCxnSpPr>
          <p:cNvPr id="5" name="Straight Connector 4">
            <a:extLst>
              <a:ext uri="{FF2B5EF4-FFF2-40B4-BE49-F238E27FC236}">
                <a16:creationId xmlns:a16="http://schemas.microsoft.com/office/drawing/2014/main" id="{78E4470D-51BF-3DB7-6577-17703314DE15}"/>
              </a:ext>
            </a:extLst>
          </p:cNvPr>
          <p:cNvCxnSpPr>
            <a:cxnSpLocks/>
          </p:cNvCxnSpPr>
          <p:nvPr/>
        </p:nvCxnSpPr>
        <p:spPr>
          <a:xfrm>
            <a:off x="831850" y="4561524"/>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6" name="Picture 2" descr="254612_map">
            <a:extLst>
              <a:ext uri="{FF2B5EF4-FFF2-40B4-BE49-F238E27FC236}">
                <a16:creationId xmlns:a16="http://schemas.microsoft.com/office/drawing/2014/main" id="{B05E353D-3579-7F91-2934-3C8D8B0670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4550" y="395828"/>
            <a:ext cx="3505200" cy="3127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68703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561D5D-91B7-387C-0E7F-55D1E9046C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EF5B84-F1F4-66C7-133F-B897088F3055}"/>
              </a:ext>
            </a:extLst>
          </p:cNvPr>
          <p:cNvSpPr>
            <a:spLocks noGrp="1"/>
          </p:cNvSpPr>
          <p:nvPr>
            <p:ph type="title"/>
          </p:nvPr>
        </p:nvSpPr>
        <p:spPr>
          <a:xfrm>
            <a:off x="838200" y="18255"/>
            <a:ext cx="10515600" cy="1325563"/>
          </a:xfrm>
        </p:spPr>
        <p:txBody>
          <a:bodyPr/>
          <a:lstStyle/>
          <a:p>
            <a:r>
              <a:rPr lang="en-US" b="1" dirty="0" err="1"/>
              <a:t>Promoter+RBS</a:t>
            </a:r>
            <a:endParaRPr lang="en-US" b="1" dirty="0"/>
          </a:p>
        </p:txBody>
      </p:sp>
      <p:sp>
        <p:nvSpPr>
          <p:cNvPr id="3" name="Content Placeholder 2">
            <a:extLst>
              <a:ext uri="{FF2B5EF4-FFF2-40B4-BE49-F238E27FC236}">
                <a16:creationId xmlns:a16="http://schemas.microsoft.com/office/drawing/2014/main" id="{D93C8591-FBE7-52BE-3DF2-98A28F28EA0C}"/>
              </a:ext>
            </a:extLst>
          </p:cNvPr>
          <p:cNvSpPr>
            <a:spLocks noGrp="1"/>
          </p:cNvSpPr>
          <p:nvPr>
            <p:ph idx="1"/>
          </p:nvPr>
        </p:nvSpPr>
        <p:spPr>
          <a:xfrm>
            <a:off x="6889750" y="2616199"/>
            <a:ext cx="4406900" cy="3560763"/>
          </a:xfrm>
        </p:spPr>
        <p:txBody>
          <a:bodyPr>
            <a:normAutofit/>
          </a:bodyPr>
          <a:lstStyle/>
          <a:p>
            <a:pPr marL="0" indent="0">
              <a:buNone/>
            </a:pPr>
            <a:r>
              <a:rPr lang="en-US" sz="1800" b="1" dirty="0"/>
              <a:t>[pBTK107]</a:t>
            </a:r>
          </a:p>
          <a:p>
            <a:pPr marL="0" indent="0">
              <a:buNone/>
            </a:pPr>
            <a:r>
              <a:rPr lang="en-US" sz="1400" dirty="0"/>
              <a:t>The pBTK107 plasmid contains a </a:t>
            </a:r>
            <a:r>
              <a:rPr lang="en-US" sz="1400" dirty="0">
                <a:solidFill>
                  <a:schemeClr val="bg1"/>
                </a:solidFill>
                <a:highlight>
                  <a:srgbClr val="E97132"/>
                </a:highlight>
              </a:rPr>
              <a:t>CP25</a:t>
            </a:r>
            <a:r>
              <a:rPr lang="en-US" sz="1400" dirty="0"/>
              <a:t> constitutive promoter with an </a:t>
            </a:r>
            <a:r>
              <a:rPr lang="en-US" sz="1400" dirty="0">
                <a:solidFill>
                  <a:schemeClr val="bg1"/>
                </a:solidFill>
                <a:highlight>
                  <a:srgbClr val="E97132"/>
                </a:highlight>
              </a:rPr>
              <a:t>integrated ribosome binding site </a:t>
            </a:r>
            <a:r>
              <a:rPr lang="en-US" sz="1400" dirty="0"/>
              <a:t>(RBS), designed for modular Golden Gate assembly. It features a ColE1 origin of replication and confers chloramphenicol resistance for bacterial selection. The CP25 promoter ensures continuous gene expression without the need for external induction, making it ideal for stable and consistent expression systems such as genome-integrated constructs in </a:t>
            </a:r>
            <a:r>
              <a:rPr lang="en-US" sz="1400" dirty="0" err="1"/>
              <a:t>Snodgrassella</a:t>
            </a:r>
            <a:r>
              <a:rPr lang="en-US" sz="1400" dirty="0"/>
              <a:t> </a:t>
            </a:r>
            <a:r>
              <a:rPr lang="en-US" sz="1400" dirty="0" err="1"/>
              <a:t>alvi</a:t>
            </a:r>
            <a:r>
              <a:rPr lang="en-US" sz="1400" dirty="0"/>
              <a:t>. As a verified part of the Bee Microbiome Toolkit (BTK), pBTK107 offers reliable performance for synthetic biology applications.</a:t>
            </a:r>
          </a:p>
        </p:txBody>
      </p:sp>
      <p:cxnSp>
        <p:nvCxnSpPr>
          <p:cNvPr id="5" name="Straight Connector 4">
            <a:extLst>
              <a:ext uri="{FF2B5EF4-FFF2-40B4-BE49-F238E27FC236}">
                <a16:creationId xmlns:a16="http://schemas.microsoft.com/office/drawing/2014/main" id="{A1D3B4BF-AA21-9309-E082-5E8E796BC169}"/>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25602" name="Picture 2" descr="254612_map">
            <a:extLst>
              <a:ext uri="{FF2B5EF4-FFF2-40B4-BE49-F238E27FC236}">
                <a16:creationId xmlns:a16="http://schemas.microsoft.com/office/drawing/2014/main" id="{5CF34557-8119-9204-9445-F9D7A20E04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9050" y="1888881"/>
            <a:ext cx="4201795" cy="3748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08333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16A487-30DD-A4A6-A1C8-3A8BDA7C49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469258-34BD-0A68-D751-DBC702CA5E43}"/>
              </a:ext>
            </a:extLst>
          </p:cNvPr>
          <p:cNvSpPr>
            <a:spLocks noGrp="1"/>
          </p:cNvSpPr>
          <p:nvPr>
            <p:ph type="title"/>
          </p:nvPr>
        </p:nvSpPr>
        <p:spPr/>
        <p:txBody>
          <a:bodyPr>
            <a:normAutofit/>
          </a:bodyPr>
          <a:lstStyle/>
          <a:p>
            <a:r>
              <a:rPr lang="en-US" sz="4800" b="1" dirty="0"/>
              <a:t>Vector Building - Entry Vector 3</a:t>
            </a:r>
          </a:p>
        </p:txBody>
      </p:sp>
      <p:sp>
        <p:nvSpPr>
          <p:cNvPr id="3" name="Text Placeholder 2">
            <a:extLst>
              <a:ext uri="{FF2B5EF4-FFF2-40B4-BE49-F238E27FC236}">
                <a16:creationId xmlns:a16="http://schemas.microsoft.com/office/drawing/2014/main" id="{E803C22E-04FA-2EDB-CF2B-4D185ADA310D}"/>
              </a:ext>
            </a:extLst>
          </p:cNvPr>
          <p:cNvSpPr>
            <a:spLocks noGrp="1"/>
          </p:cNvSpPr>
          <p:nvPr>
            <p:ph type="body" idx="1"/>
          </p:nvPr>
        </p:nvSpPr>
        <p:spPr/>
        <p:txBody>
          <a:bodyPr/>
          <a:lstStyle/>
          <a:p>
            <a:r>
              <a:rPr lang="en-US" dirty="0"/>
              <a:t>CDS(</a:t>
            </a:r>
            <a:r>
              <a:rPr lang="en-US" dirty="0" err="1"/>
              <a:t>opd</a:t>
            </a:r>
            <a:r>
              <a:rPr lang="en-US" dirty="0"/>
              <a:t>)</a:t>
            </a:r>
          </a:p>
        </p:txBody>
      </p:sp>
      <p:pic>
        <p:nvPicPr>
          <p:cNvPr id="5" name="Picture 4">
            <a:extLst>
              <a:ext uri="{FF2B5EF4-FFF2-40B4-BE49-F238E27FC236}">
                <a16:creationId xmlns:a16="http://schemas.microsoft.com/office/drawing/2014/main" id="{D07C5113-0349-67C9-E165-035D5B675717}"/>
              </a:ext>
            </a:extLst>
          </p:cNvPr>
          <p:cNvPicPr>
            <a:picLocks noChangeAspect="1"/>
          </p:cNvPicPr>
          <p:nvPr/>
        </p:nvPicPr>
        <p:blipFill>
          <a:blip r:embed="rId2"/>
          <a:stretch>
            <a:fillRect/>
          </a:stretch>
        </p:blipFill>
        <p:spPr>
          <a:xfrm>
            <a:off x="844550" y="437246"/>
            <a:ext cx="3319022" cy="3296553"/>
          </a:xfrm>
          <a:prstGeom prst="rect">
            <a:avLst/>
          </a:prstGeom>
        </p:spPr>
      </p:pic>
      <p:cxnSp>
        <p:nvCxnSpPr>
          <p:cNvPr id="6" name="Straight Connector 5">
            <a:extLst>
              <a:ext uri="{FF2B5EF4-FFF2-40B4-BE49-F238E27FC236}">
                <a16:creationId xmlns:a16="http://schemas.microsoft.com/office/drawing/2014/main" id="{38151697-6C86-B6C4-D063-89A1748BEB62}"/>
              </a:ext>
            </a:extLst>
          </p:cNvPr>
          <p:cNvCxnSpPr>
            <a:cxnSpLocks/>
          </p:cNvCxnSpPr>
          <p:nvPr/>
        </p:nvCxnSpPr>
        <p:spPr>
          <a:xfrm>
            <a:off x="831850" y="4561524"/>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4020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3E5C1-73E6-5216-9309-ECB523429895}"/>
              </a:ext>
            </a:extLst>
          </p:cNvPr>
          <p:cNvSpPr>
            <a:spLocks noGrp="1"/>
          </p:cNvSpPr>
          <p:nvPr>
            <p:ph type="title"/>
          </p:nvPr>
        </p:nvSpPr>
        <p:spPr>
          <a:xfrm>
            <a:off x="838200" y="18255"/>
            <a:ext cx="10515600" cy="1325563"/>
          </a:xfrm>
        </p:spPr>
        <p:txBody>
          <a:bodyPr/>
          <a:lstStyle/>
          <a:p>
            <a:r>
              <a:rPr lang="en-US" b="1" dirty="0"/>
              <a:t>Limitation until now</a:t>
            </a:r>
          </a:p>
        </p:txBody>
      </p:sp>
      <p:sp>
        <p:nvSpPr>
          <p:cNvPr id="3" name="Content Placeholder 2">
            <a:extLst>
              <a:ext uri="{FF2B5EF4-FFF2-40B4-BE49-F238E27FC236}">
                <a16:creationId xmlns:a16="http://schemas.microsoft.com/office/drawing/2014/main" id="{DBABB523-E7EA-5584-4BFA-32AE63703EFA}"/>
              </a:ext>
            </a:extLst>
          </p:cNvPr>
          <p:cNvSpPr>
            <a:spLocks noGrp="1"/>
          </p:cNvSpPr>
          <p:nvPr>
            <p:ph idx="1"/>
          </p:nvPr>
        </p:nvSpPr>
        <p:spPr>
          <a:xfrm>
            <a:off x="838201" y="1498600"/>
            <a:ext cx="5257799" cy="4678363"/>
          </a:xfrm>
        </p:spPr>
        <p:txBody>
          <a:bodyPr>
            <a:normAutofit/>
          </a:bodyPr>
          <a:lstStyle/>
          <a:p>
            <a:pPr marL="0" indent="0">
              <a:buNone/>
            </a:pPr>
            <a:r>
              <a:rPr lang="en-US" sz="2600" b="1" dirty="0"/>
              <a:t>[Previous method]</a:t>
            </a:r>
          </a:p>
          <a:p>
            <a:r>
              <a:rPr lang="en-US" sz="2000" dirty="0"/>
              <a:t>old homologous recombination approach</a:t>
            </a:r>
          </a:p>
          <a:p>
            <a:r>
              <a:rPr lang="en-US" sz="2000" dirty="0"/>
              <a:t>S. </a:t>
            </a:r>
            <a:r>
              <a:rPr lang="en-US" sz="2000" dirty="0" err="1"/>
              <a:t>alvi</a:t>
            </a:r>
            <a:r>
              <a:rPr lang="en-US" sz="2000" dirty="0"/>
              <a:t> does not naturally uptake DNA very well. Therefore, in the past, conjugation was used.</a:t>
            </a:r>
          </a:p>
          <a:p>
            <a:r>
              <a:rPr lang="en-US" sz="2000" dirty="0"/>
              <a:t>Conjugation is a method where a "donor" bacterium directly transfers a plasmid to a "recipient" bacterium.</a:t>
            </a:r>
          </a:p>
          <a:p>
            <a:r>
              <a:rPr lang="en-US" sz="2000" dirty="0"/>
              <a:t>However, conjugation is slow, can easily lead to insertion at incorrect locations, and requires repeated selection and screening steps to isolate the correct mutants.</a:t>
            </a:r>
          </a:p>
          <a:p>
            <a:r>
              <a:rPr lang="en-US" sz="2000" dirty="0"/>
              <a:t>Additionally, complex systems like Cas9 had to be used.</a:t>
            </a:r>
          </a:p>
        </p:txBody>
      </p:sp>
      <p:cxnSp>
        <p:nvCxnSpPr>
          <p:cNvPr id="8" name="Straight Connector 7">
            <a:extLst>
              <a:ext uri="{FF2B5EF4-FFF2-40B4-BE49-F238E27FC236}">
                <a16:creationId xmlns:a16="http://schemas.microsoft.com/office/drawing/2014/main" id="{81D5DF92-CCBB-66E4-17CF-93989D391701}"/>
              </a:ext>
            </a:extLst>
          </p:cNvPr>
          <p:cNvCxnSpPr>
            <a:cxnSpLocks/>
          </p:cNvCxnSpPr>
          <p:nvPr/>
        </p:nvCxnSpPr>
        <p:spPr>
          <a:xfrm>
            <a:off x="838200" y="1946912"/>
            <a:ext cx="5147732"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1026" name="Picture 2" descr="Conjugation Biology – Definition, Steps, &amp; Examples">
            <a:extLst>
              <a:ext uri="{FF2B5EF4-FFF2-40B4-BE49-F238E27FC236}">
                <a16:creationId xmlns:a16="http://schemas.microsoft.com/office/drawing/2014/main" id="{92C7080E-A700-191D-1405-1E7CB3CFD8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0747" y="1213114"/>
            <a:ext cx="5203158" cy="5249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0491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4A304-2DB6-708F-C27E-11932950EA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8F1BD1-AEC0-85E0-9A40-A9E2FA116238}"/>
              </a:ext>
            </a:extLst>
          </p:cNvPr>
          <p:cNvSpPr>
            <a:spLocks noGrp="1"/>
          </p:cNvSpPr>
          <p:nvPr>
            <p:ph type="title"/>
          </p:nvPr>
        </p:nvSpPr>
        <p:spPr>
          <a:xfrm>
            <a:off x="838200" y="18255"/>
            <a:ext cx="10515600" cy="1325563"/>
          </a:xfrm>
        </p:spPr>
        <p:txBody>
          <a:bodyPr/>
          <a:lstStyle/>
          <a:p>
            <a:r>
              <a:rPr lang="en-US" b="1" dirty="0"/>
              <a:t>Entry vector backbone</a:t>
            </a:r>
          </a:p>
        </p:txBody>
      </p:sp>
      <p:cxnSp>
        <p:nvCxnSpPr>
          <p:cNvPr id="5" name="Straight Connector 4">
            <a:extLst>
              <a:ext uri="{FF2B5EF4-FFF2-40B4-BE49-F238E27FC236}">
                <a16:creationId xmlns:a16="http://schemas.microsoft.com/office/drawing/2014/main" id="{12AD044F-63A3-A453-63CF-E80EDEE847DC}"/>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32770" name="Picture 2" descr="254611_map">
            <a:extLst>
              <a:ext uri="{FF2B5EF4-FFF2-40B4-BE49-F238E27FC236}">
                <a16:creationId xmlns:a16="http://schemas.microsoft.com/office/drawing/2014/main" id="{B0C128EC-FB87-8574-388A-908B089753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5801" y="1939130"/>
            <a:ext cx="4375350" cy="3748812"/>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975890B3-B93A-C952-A31A-87A5D3045C95}"/>
              </a:ext>
            </a:extLst>
          </p:cNvPr>
          <p:cNvSpPr txBox="1">
            <a:spLocks/>
          </p:cNvSpPr>
          <p:nvPr/>
        </p:nvSpPr>
        <p:spPr>
          <a:xfrm>
            <a:off x="7042150" y="2768599"/>
            <a:ext cx="4406900" cy="35607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a:t>[pBTK001]</a:t>
            </a:r>
          </a:p>
          <a:p>
            <a:pPr marL="0" indent="0">
              <a:buFont typeface="Arial" panose="020B0604020202020204" pitchFamily="34" charset="0"/>
              <a:buNone/>
            </a:pPr>
            <a:r>
              <a:rPr lang="en-US" sz="1400"/>
              <a:t>pBTK001 is the base entry vector used in the Bee Microbiome Toolkit (BTK) system, designed as a broad-host-range backbone plasmid. It contains a superfolder GFP gene, allowing for easy verification of assembly and expression. The plasmid confers chloramphenicol resistance (12.5 µg/mL) and replicates as a low-copy plasmid in E. coli DH5α. It uses the P15A origin of replication and is primarily intended for applications in synthetic biology. pBTK001 serves as the starting point for Golden Gate assembly of entry parts, supporting a wide range of genetic combinations and recombination experiments.</a:t>
            </a:r>
            <a:endParaRPr lang="en-US" sz="1400" dirty="0"/>
          </a:p>
        </p:txBody>
      </p:sp>
    </p:spTree>
    <p:extLst>
      <p:ext uri="{BB962C8B-B14F-4D97-AF65-F5344CB8AC3E}">
        <p14:creationId xmlns:p14="http://schemas.microsoft.com/office/powerpoint/2010/main" val="20831819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532E5-3C3F-BA7D-23E7-299EF1D2BA1A}"/>
              </a:ext>
            </a:extLst>
          </p:cNvPr>
          <p:cNvSpPr>
            <a:spLocks noGrp="1"/>
          </p:cNvSpPr>
          <p:nvPr>
            <p:ph type="title"/>
          </p:nvPr>
        </p:nvSpPr>
        <p:spPr>
          <a:xfrm>
            <a:off x="838200" y="18255"/>
            <a:ext cx="10515600" cy="1325563"/>
          </a:xfrm>
        </p:spPr>
        <p:txBody>
          <a:bodyPr/>
          <a:lstStyle/>
          <a:p>
            <a:r>
              <a:rPr lang="en-US" b="1" dirty="0"/>
              <a:t>Gene of interest - </a:t>
            </a:r>
            <a:r>
              <a:rPr lang="en-US" b="1" dirty="0" err="1"/>
              <a:t>opd</a:t>
            </a:r>
            <a:endParaRPr lang="en-US" b="1" dirty="0"/>
          </a:p>
        </p:txBody>
      </p:sp>
      <p:pic>
        <p:nvPicPr>
          <p:cNvPr id="5" name="Content Placeholder 4">
            <a:extLst>
              <a:ext uri="{FF2B5EF4-FFF2-40B4-BE49-F238E27FC236}">
                <a16:creationId xmlns:a16="http://schemas.microsoft.com/office/drawing/2014/main" id="{A06A5892-0422-745A-D3AD-F65D32D17C10}"/>
              </a:ext>
            </a:extLst>
          </p:cNvPr>
          <p:cNvPicPr>
            <a:picLocks noGrp="1" noChangeAspect="1"/>
          </p:cNvPicPr>
          <p:nvPr>
            <p:ph idx="1"/>
          </p:nvPr>
        </p:nvPicPr>
        <p:blipFill>
          <a:blip r:embed="rId2"/>
          <a:stretch>
            <a:fillRect/>
          </a:stretch>
        </p:blipFill>
        <p:spPr>
          <a:xfrm>
            <a:off x="838200" y="1295327"/>
            <a:ext cx="7839714" cy="3916335"/>
          </a:xfrm>
        </p:spPr>
      </p:pic>
      <p:sp>
        <p:nvSpPr>
          <p:cNvPr id="6" name="TextBox 5">
            <a:extLst>
              <a:ext uri="{FF2B5EF4-FFF2-40B4-BE49-F238E27FC236}">
                <a16:creationId xmlns:a16="http://schemas.microsoft.com/office/drawing/2014/main" id="{94B26850-D455-EF5E-EF94-9E13F182E8A6}"/>
              </a:ext>
            </a:extLst>
          </p:cNvPr>
          <p:cNvSpPr txBox="1"/>
          <p:nvPr/>
        </p:nvSpPr>
        <p:spPr>
          <a:xfrm>
            <a:off x="3810000" y="5562673"/>
            <a:ext cx="8191500" cy="954107"/>
          </a:xfrm>
          <a:prstGeom prst="rect">
            <a:avLst/>
          </a:prstGeom>
          <a:noFill/>
        </p:spPr>
        <p:txBody>
          <a:bodyPr wrap="square" rtlCol="0">
            <a:spAutoFit/>
          </a:bodyPr>
          <a:lstStyle/>
          <a:p>
            <a:r>
              <a:rPr lang="en-US" sz="1400" dirty="0"/>
              <a:t>When searching for the </a:t>
            </a:r>
            <a:r>
              <a:rPr lang="en-US" sz="1400" dirty="0" err="1"/>
              <a:t>opd</a:t>
            </a:r>
            <a:r>
              <a:rPr lang="en-US" sz="1400" dirty="0"/>
              <a:t> gene in </a:t>
            </a:r>
            <a:r>
              <a:rPr lang="en-US" sz="1400" dirty="0" err="1"/>
              <a:t>UniProt</a:t>
            </a:r>
            <a:r>
              <a:rPr lang="en-US" sz="1400" dirty="0"/>
              <a:t>, many different genes appear. There are important criteria to consider when deciding which one to use. First, it must have actual Organophosphate Hydrolase (OPH) activity. Second, it must come from a well-characterized bacterial strain. The bacterial strains that meet these criteria are shown on the next slide.</a:t>
            </a:r>
          </a:p>
        </p:txBody>
      </p:sp>
      <p:cxnSp>
        <p:nvCxnSpPr>
          <p:cNvPr id="7" name="Straight Connector 6">
            <a:extLst>
              <a:ext uri="{FF2B5EF4-FFF2-40B4-BE49-F238E27FC236}">
                <a16:creationId xmlns:a16="http://schemas.microsoft.com/office/drawing/2014/main" id="{18938EAC-4402-FE4F-B5A3-81062F2E3B41}"/>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69299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28294-8A93-28E6-6CC4-8BD5D6D231EB}"/>
              </a:ext>
            </a:extLst>
          </p:cNvPr>
          <p:cNvSpPr>
            <a:spLocks noGrp="1"/>
          </p:cNvSpPr>
          <p:nvPr>
            <p:ph type="title"/>
          </p:nvPr>
        </p:nvSpPr>
        <p:spPr>
          <a:xfrm>
            <a:off x="838200" y="18255"/>
            <a:ext cx="10515600" cy="1325563"/>
          </a:xfrm>
        </p:spPr>
        <p:txBody>
          <a:bodyPr/>
          <a:lstStyle/>
          <a:p>
            <a:r>
              <a:rPr lang="en-US" b="1" dirty="0" err="1"/>
              <a:t>opd</a:t>
            </a:r>
            <a:r>
              <a:rPr lang="en-US" b="1" dirty="0"/>
              <a:t> gene choosing</a:t>
            </a:r>
          </a:p>
        </p:txBody>
      </p:sp>
      <p:graphicFrame>
        <p:nvGraphicFramePr>
          <p:cNvPr id="4" name="Content Placeholder 3">
            <a:extLst>
              <a:ext uri="{FF2B5EF4-FFF2-40B4-BE49-F238E27FC236}">
                <a16:creationId xmlns:a16="http://schemas.microsoft.com/office/drawing/2014/main" id="{3427E034-72AB-4D7A-883A-F67FE88913F0}"/>
              </a:ext>
            </a:extLst>
          </p:cNvPr>
          <p:cNvGraphicFramePr>
            <a:graphicFrameLocks noGrp="1"/>
          </p:cNvGraphicFramePr>
          <p:nvPr>
            <p:ph idx="1"/>
            <p:extLst>
              <p:ext uri="{D42A27DB-BD31-4B8C-83A1-F6EECF244321}">
                <p14:modId xmlns:p14="http://schemas.microsoft.com/office/powerpoint/2010/main" val="1855797714"/>
              </p:ext>
            </p:extLst>
          </p:nvPr>
        </p:nvGraphicFramePr>
        <p:xfrm>
          <a:off x="838200" y="1267619"/>
          <a:ext cx="7886700" cy="1860216"/>
        </p:xfrm>
        <a:graphic>
          <a:graphicData uri="http://schemas.openxmlformats.org/drawingml/2006/table">
            <a:tbl>
              <a:tblPr firstRow="1" bandRow="1">
                <a:tableStyleId>{5C22544A-7EE6-4342-B048-85BDC9FD1C3A}</a:tableStyleId>
              </a:tblPr>
              <a:tblGrid>
                <a:gridCol w="843714">
                  <a:extLst>
                    <a:ext uri="{9D8B030D-6E8A-4147-A177-3AD203B41FA5}">
                      <a16:colId xmlns:a16="http://schemas.microsoft.com/office/drawing/2014/main" val="642802232"/>
                    </a:ext>
                  </a:extLst>
                </a:gridCol>
                <a:gridCol w="2166186">
                  <a:extLst>
                    <a:ext uri="{9D8B030D-6E8A-4147-A177-3AD203B41FA5}">
                      <a16:colId xmlns:a16="http://schemas.microsoft.com/office/drawing/2014/main" val="3474440368"/>
                    </a:ext>
                  </a:extLst>
                </a:gridCol>
                <a:gridCol w="3702050">
                  <a:extLst>
                    <a:ext uri="{9D8B030D-6E8A-4147-A177-3AD203B41FA5}">
                      <a16:colId xmlns:a16="http://schemas.microsoft.com/office/drawing/2014/main" val="3655400768"/>
                    </a:ext>
                  </a:extLst>
                </a:gridCol>
                <a:gridCol w="1174750">
                  <a:extLst>
                    <a:ext uri="{9D8B030D-6E8A-4147-A177-3AD203B41FA5}">
                      <a16:colId xmlns:a16="http://schemas.microsoft.com/office/drawing/2014/main" val="1115932357"/>
                    </a:ext>
                  </a:extLst>
                </a:gridCol>
              </a:tblGrid>
              <a:tr h="299545">
                <a:tc>
                  <a:txBody>
                    <a:bodyPr/>
                    <a:lstStyle/>
                    <a:p>
                      <a:r>
                        <a:rPr lang="en-US" sz="1400" b="1" dirty="0"/>
                        <a:t>Entry</a:t>
                      </a:r>
                    </a:p>
                  </a:txBody>
                  <a:tcPr anchor="ctr">
                    <a:solidFill>
                      <a:srgbClr val="E97132"/>
                    </a:solidFill>
                  </a:tcPr>
                </a:tc>
                <a:tc>
                  <a:txBody>
                    <a:bodyPr/>
                    <a:lstStyle/>
                    <a:p>
                      <a:r>
                        <a:rPr lang="en-US" sz="1400" b="1" dirty="0"/>
                        <a:t>Protein Name</a:t>
                      </a:r>
                    </a:p>
                  </a:txBody>
                  <a:tcPr anchor="ctr">
                    <a:solidFill>
                      <a:srgbClr val="E97132"/>
                    </a:solidFill>
                  </a:tcPr>
                </a:tc>
                <a:tc>
                  <a:txBody>
                    <a:bodyPr/>
                    <a:lstStyle/>
                    <a:p>
                      <a:r>
                        <a:rPr lang="en-US" sz="1400" b="1" dirty="0"/>
                        <a:t>Organism</a:t>
                      </a:r>
                    </a:p>
                  </a:txBody>
                  <a:tcPr anchor="ctr">
                    <a:solidFill>
                      <a:srgbClr val="E97132"/>
                    </a:solidFill>
                  </a:tcPr>
                </a:tc>
                <a:tc>
                  <a:txBody>
                    <a:bodyPr/>
                    <a:lstStyle/>
                    <a:p>
                      <a:r>
                        <a:rPr lang="en-US" sz="1400" b="1" dirty="0"/>
                        <a:t>Length</a:t>
                      </a:r>
                    </a:p>
                  </a:txBody>
                  <a:tcPr anchor="ctr">
                    <a:solidFill>
                      <a:srgbClr val="E97132"/>
                    </a:solidFill>
                  </a:tcPr>
                </a:tc>
                <a:extLst>
                  <a:ext uri="{0D108BD9-81ED-4DB2-BD59-A6C34878D82A}">
                    <a16:rowId xmlns:a16="http://schemas.microsoft.com/office/drawing/2014/main" val="2569948337"/>
                  </a:ext>
                </a:extLst>
              </a:tr>
              <a:tr h="361643">
                <a:tc>
                  <a:txBody>
                    <a:bodyPr/>
                    <a:lstStyle/>
                    <a:p>
                      <a:r>
                        <a:rPr lang="en-US" sz="1200" b="0" dirty="0"/>
                        <a:t>P0A433</a:t>
                      </a:r>
                    </a:p>
                  </a:txBody>
                  <a:tcPr anchor="ctr">
                    <a:solidFill>
                      <a:schemeClr val="bg2">
                        <a:lumMod val="90000"/>
                      </a:schemeClr>
                    </a:solidFill>
                  </a:tcPr>
                </a:tc>
                <a:tc>
                  <a:txBody>
                    <a:bodyPr/>
                    <a:lstStyle/>
                    <a:p>
                      <a:r>
                        <a:rPr lang="en-US" sz="1200" b="0" dirty="0"/>
                        <a:t>Parathion hydrolase</a:t>
                      </a:r>
                    </a:p>
                  </a:txBody>
                  <a:tcPr anchor="ctr">
                    <a:solidFill>
                      <a:schemeClr val="bg2">
                        <a:lumMod val="90000"/>
                      </a:schemeClr>
                    </a:solidFill>
                  </a:tcPr>
                </a:tc>
                <a:tc>
                  <a:txBody>
                    <a:bodyPr/>
                    <a:lstStyle/>
                    <a:p>
                      <a:r>
                        <a:rPr lang="en-US" sz="1200" b="0" dirty="0" err="1"/>
                        <a:t>Sphingobium</a:t>
                      </a:r>
                      <a:r>
                        <a:rPr lang="en-US" sz="1200" b="0" dirty="0"/>
                        <a:t> </a:t>
                      </a:r>
                      <a:r>
                        <a:rPr lang="en-US" sz="1200" b="0" dirty="0" err="1"/>
                        <a:t>fuliginis</a:t>
                      </a:r>
                      <a:r>
                        <a:rPr lang="en-US" sz="1200" b="0" dirty="0"/>
                        <a:t> (strain ATCC 27551)</a:t>
                      </a:r>
                    </a:p>
                  </a:txBody>
                  <a:tcPr anchor="ctr">
                    <a:solidFill>
                      <a:schemeClr val="bg2">
                        <a:lumMod val="90000"/>
                      </a:schemeClr>
                    </a:solidFill>
                  </a:tcPr>
                </a:tc>
                <a:tc>
                  <a:txBody>
                    <a:bodyPr/>
                    <a:lstStyle/>
                    <a:p>
                      <a:r>
                        <a:rPr lang="en-US" sz="1200" b="0" dirty="0"/>
                        <a:t>365 AA</a:t>
                      </a:r>
                    </a:p>
                  </a:txBody>
                  <a:tcPr anchor="ctr">
                    <a:solidFill>
                      <a:schemeClr val="bg2">
                        <a:lumMod val="90000"/>
                      </a:schemeClr>
                    </a:solidFill>
                  </a:tcPr>
                </a:tc>
                <a:extLst>
                  <a:ext uri="{0D108BD9-81ED-4DB2-BD59-A6C34878D82A}">
                    <a16:rowId xmlns:a16="http://schemas.microsoft.com/office/drawing/2014/main" val="1964377945"/>
                  </a:ext>
                </a:extLst>
              </a:tr>
              <a:tr h="470135">
                <a:tc>
                  <a:txBody>
                    <a:bodyPr/>
                    <a:lstStyle/>
                    <a:p>
                      <a:r>
                        <a:rPr lang="en-US" sz="1200" b="0" dirty="0"/>
                        <a:t>P0A434</a:t>
                      </a:r>
                    </a:p>
                  </a:txBody>
                  <a:tcPr>
                    <a:solidFill>
                      <a:schemeClr val="bg2">
                        <a:lumMod val="90000"/>
                      </a:schemeClr>
                    </a:solidFill>
                  </a:tcPr>
                </a:tc>
                <a:tc>
                  <a:txBody>
                    <a:bodyPr/>
                    <a:lstStyle/>
                    <a:p>
                      <a:r>
                        <a:rPr lang="en-US" sz="1200" b="0" dirty="0"/>
                        <a:t>Parathion hydrolase</a:t>
                      </a:r>
                    </a:p>
                  </a:txBody>
                  <a:tcPr anchor="ctr">
                    <a:solidFill>
                      <a:schemeClr val="bg2">
                        <a:lumMod val="90000"/>
                      </a:schemeClr>
                    </a:solidFill>
                  </a:tcPr>
                </a:tc>
                <a:tc>
                  <a:txBody>
                    <a:bodyPr/>
                    <a:lstStyle/>
                    <a:p>
                      <a:r>
                        <a:rPr lang="en-US" sz="1200" b="0" dirty="0" err="1"/>
                        <a:t>Brevundimonas</a:t>
                      </a:r>
                      <a:r>
                        <a:rPr lang="en-US" sz="1200" b="0" dirty="0"/>
                        <a:t> </a:t>
                      </a:r>
                      <a:r>
                        <a:rPr lang="en-US" sz="1200" b="0" dirty="0" err="1"/>
                        <a:t>diminuta</a:t>
                      </a:r>
                      <a:r>
                        <a:rPr lang="en-US" sz="1200" b="0" dirty="0"/>
                        <a:t> (Pseudomonas </a:t>
                      </a:r>
                      <a:r>
                        <a:rPr lang="en-US" sz="1200" b="0" dirty="0" err="1"/>
                        <a:t>diminuta</a:t>
                      </a:r>
                      <a:r>
                        <a:rPr lang="en-US" sz="1200" b="0" dirty="0"/>
                        <a:t>)</a:t>
                      </a:r>
                    </a:p>
                  </a:txBody>
                  <a:tcPr anchor="ctr">
                    <a:solidFill>
                      <a:schemeClr val="bg2">
                        <a:lumMod val="90000"/>
                      </a:schemeClr>
                    </a:solidFill>
                  </a:tcPr>
                </a:tc>
                <a:tc>
                  <a:txBody>
                    <a:bodyPr/>
                    <a:lstStyle/>
                    <a:p>
                      <a:r>
                        <a:rPr lang="en-US" sz="1200" b="0" dirty="0"/>
                        <a:t>365 AA</a:t>
                      </a:r>
                    </a:p>
                  </a:txBody>
                  <a:tcPr anchor="ctr">
                    <a:solidFill>
                      <a:schemeClr val="bg2">
                        <a:lumMod val="90000"/>
                      </a:schemeClr>
                    </a:solidFill>
                  </a:tcPr>
                </a:tc>
                <a:extLst>
                  <a:ext uri="{0D108BD9-81ED-4DB2-BD59-A6C34878D82A}">
                    <a16:rowId xmlns:a16="http://schemas.microsoft.com/office/drawing/2014/main" val="3276955238"/>
                  </a:ext>
                </a:extLst>
              </a:tr>
              <a:tr h="449318">
                <a:tc>
                  <a:txBody>
                    <a:bodyPr/>
                    <a:lstStyle/>
                    <a:p>
                      <a:r>
                        <a:rPr lang="en-US" sz="1200" b="0" dirty="0"/>
                        <a:t>Q5UB52</a:t>
                      </a:r>
                    </a:p>
                  </a:txBody>
                  <a:tcPr>
                    <a:solidFill>
                      <a:schemeClr val="bg2">
                        <a:lumMod val="90000"/>
                      </a:schemeClr>
                    </a:solidFill>
                  </a:tcPr>
                </a:tc>
                <a:tc>
                  <a:txBody>
                    <a:bodyPr/>
                    <a:lstStyle/>
                    <a:p>
                      <a:r>
                        <a:rPr lang="en-US" sz="1200" b="0" dirty="0"/>
                        <a:t>Organophosphorus hydrolase</a:t>
                      </a:r>
                    </a:p>
                  </a:txBody>
                  <a:tcPr anchor="ctr">
                    <a:solidFill>
                      <a:schemeClr val="bg2">
                        <a:lumMod val="90000"/>
                      </a:schemeClr>
                    </a:solidFill>
                  </a:tcPr>
                </a:tc>
                <a:tc>
                  <a:txBody>
                    <a:bodyPr/>
                    <a:lstStyle/>
                    <a:p>
                      <a:r>
                        <a:rPr lang="en-US" sz="1200" b="0" dirty="0"/>
                        <a:t>Flavobacterium sp. MTCC 2495</a:t>
                      </a:r>
                    </a:p>
                  </a:txBody>
                  <a:tcPr anchor="ctr">
                    <a:solidFill>
                      <a:schemeClr val="bg2">
                        <a:lumMod val="90000"/>
                      </a:schemeClr>
                    </a:solidFill>
                  </a:tcPr>
                </a:tc>
                <a:tc>
                  <a:txBody>
                    <a:bodyPr/>
                    <a:lstStyle/>
                    <a:p>
                      <a:r>
                        <a:rPr lang="en-US" sz="1200" b="0" dirty="0"/>
                        <a:t>365 AA</a:t>
                      </a:r>
                    </a:p>
                  </a:txBody>
                  <a:tcPr anchor="ctr">
                    <a:solidFill>
                      <a:schemeClr val="bg2">
                        <a:lumMod val="90000"/>
                      </a:schemeClr>
                    </a:solidFill>
                  </a:tcPr>
                </a:tc>
                <a:extLst>
                  <a:ext uri="{0D108BD9-81ED-4DB2-BD59-A6C34878D82A}">
                    <a16:rowId xmlns:a16="http://schemas.microsoft.com/office/drawing/2014/main" val="1406943580"/>
                  </a:ext>
                </a:extLst>
              </a:tr>
              <a:tr h="269591">
                <a:tc>
                  <a:txBody>
                    <a:bodyPr/>
                    <a:lstStyle/>
                    <a:p>
                      <a:r>
                        <a:rPr lang="en-US" sz="1200" b="0" dirty="0"/>
                        <a:t>Q8VLR0</a:t>
                      </a:r>
                    </a:p>
                  </a:txBody>
                  <a:tcPr>
                    <a:solidFill>
                      <a:schemeClr val="bg2">
                        <a:lumMod val="90000"/>
                      </a:schemeClr>
                    </a:solidFill>
                  </a:tcPr>
                </a:tc>
                <a:tc>
                  <a:txBody>
                    <a:bodyPr/>
                    <a:lstStyle/>
                    <a:p>
                      <a:r>
                        <a:rPr lang="en-US" sz="1200" b="0" dirty="0"/>
                        <a:t>Parathion hydrolase</a:t>
                      </a:r>
                    </a:p>
                  </a:txBody>
                  <a:tcPr anchor="ctr">
                    <a:solidFill>
                      <a:schemeClr val="bg2">
                        <a:lumMod val="90000"/>
                      </a:schemeClr>
                    </a:solidFill>
                  </a:tcPr>
                </a:tc>
                <a:tc>
                  <a:txBody>
                    <a:bodyPr/>
                    <a:lstStyle/>
                    <a:p>
                      <a:r>
                        <a:rPr lang="en-US" sz="1200" b="0" dirty="0" err="1"/>
                        <a:t>Chryseobacterium</a:t>
                      </a:r>
                      <a:r>
                        <a:rPr lang="en-US" sz="1200" b="0" dirty="0"/>
                        <a:t> </a:t>
                      </a:r>
                      <a:r>
                        <a:rPr lang="en-US" sz="1200" b="0" dirty="0" err="1"/>
                        <a:t>balustinum</a:t>
                      </a:r>
                      <a:endParaRPr lang="en-US" sz="1200" b="0" dirty="0"/>
                    </a:p>
                  </a:txBody>
                  <a:tcPr anchor="ctr">
                    <a:solidFill>
                      <a:schemeClr val="bg2">
                        <a:lumMod val="90000"/>
                      </a:schemeClr>
                    </a:solidFill>
                  </a:tcPr>
                </a:tc>
                <a:tc>
                  <a:txBody>
                    <a:bodyPr/>
                    <a:lstStyle/>
                    <a:p>
                      <a:r>
                        <a:rPr lang="en-US" sz="1200" b="0" dirty="0"/>
                        <a:t>365 AA</a:t>
                      </a:r>
                    </a:p>
                  </a:txBody>
                  <a:tcPr anchor="ctr">
                    <a:solidFill>
                      <a:schemeClr val="bg2">
                        <a:lumMod val="90000"/>
                      </a:schemeClr>
                    </a:solidFill>
                  </a:tcPr>
                </a:tc>
                <a:extLst>
                  <a:ext uri="{0D108BD9-81ED-4DB2-BD59-A6C34878D82A}">
                    <a16:rowId xmlns:a16="http://schemas.microsoft.com/office/drawing/2014/main" val="71915899"/>
                  </a:ext>
                </a:extLst>
              </a:tr>
            </a:tbl>
          </a:graphicData>
        </a:graphic>
      </p:graphicFrame>
      <p:pic>
        <p:nvPicPr>
          <p:cNvPr id="8" name="Picture 7">
            <a:extLst>
              <a:ext uri="{FF2B5EF4-FFF2-40B4-BE49-F238E27FC236}">
                <a16:creationId xmlns:a16="http://schemas.microsoft.com/office/drawing/2014/main" id="{ABE4474F-A305-C43C-4219-7B6645EEDCD8}"/>
              </a:ext>
            </a:extLst>
          </p:cNvPr>
          <p:cNvPicPr>
            <a:picLocks noChangeAspect="1"/>
          </p:cNvPicPr>
          <p:nvPr/>
        </p:nvPicPr>
        <p:blipFill>
          <a:blip r:embed="rId2"/>
          <a:stretch>
            <a:fillRect/>
          </a:stretch>
        </p:blipFill>
        <p:spPr>
          <a:xfrm>
            <a:off x="838200" y="3251200"/>
            <a:ext cx="6190773" cy="3318323"/>
          </a:xfrm>
          <a:prstGeom prst="rect">
            <a:avLst/>
          </a:prstGeom>
        </p:spPr>
      </p:pic>
      <p:cxnSp>
        <p:nvCxnSpPr>
          <p:cNvPr id="9" name="Straight Connector 8">
            <a:extLst>
              <a:ext uri="{FF2B5EF4-FFF2-40B4-BE49-F238E27FC236}">
                <a16:creationId xmlns:a16="http://schemas.microsoft.com/office/drawing/2014/main" id="{D9081A57-B27D-263C-48B5-5290A8F8D31D}"/>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B659E5CE-64A7-7C36-8185-9AE43BB069F7}"/>
              </a:ext>
            </a:extLst>
          </p:cNvPr>
          <p:cNvSpPr txBox="1"/>
          <p:nvPr/>
        </p:nvSpPr>
        <p:spPr>
          <a:xfrm>
            <a:off x="7588250" y="3633088"/>
            <a:ext cx="4006850" cy="2554545"/>
          </a:xfrm>
          <a:prstGeom prst="rect">
            <a:avLst/>
          </a:prstGeom>
          <a:noFill/>
        </p:spPr>
        <p:txBody>
          <a:bodyPr wrap="square">
            <a:spAutoFit/>
          </a:bodyPr>
          <a:lstStyle/>
          <a:p>
            <a:r>
              <a:rPr lang="en-US" sz="1600" dirty="0"/>
              <a:t>When comparing the sequences of candidate </a:t>
            </a:r>
            <a:r>
              <a:rPr lang="en-US" sz="1600" dirty="0" err="1"/>
              <a:t>opd</a:t>
            </a:r>
            <a:r>
              <a:rPr lang="en-US" sz="1600" dirty="0"/>
              <a:t> genes, P0A433, P0A434, and Q5UB52 showed almost complete identity, with only a single amino acid difference between them (a lysine to glutamic acid substitution). This difference is unlikely to significantly impact enzyme activity, as it is not located within the catalytic core. Therefore, P0A434, derived from </a:t>
            </a:r>
            <a:r>
              <a:rPr lang="en-US" sz="1600" dirty="0" err="1"/>
              <a:t>Brevundimonas</a:t>
            </a:r>
            <a:r>
              <a:rPr lang="en-US" sz="1600" dirty="0"/>
              <a:t> </a:t>
            </a:r>
            <a:r>
              <a:rPr lang="en-US" sz="1600" dirty="0" err="1"/>
              <a:t>diminuta</a:t>
            </a:r>
            <a:r>
              <a:rPr lang="en-US" sz="1600" dirty="0"/>
              <a:t>, was selected.</a:t>
            </a:r>
          </a:p>
        </p:txBody>
      </p:sp>
    </p:spTree>
    <p:extLst>
      <p:ext uri="{BB962C8B-B14F-4D97-AF65-F5344CB8AC3E}">
        <p14:creationId xmlns:p14="http://schemas.microsoft.com/office/powerpoint/2010/main" val="30398318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AFB5F-321E-F86D-1761-E149071C37CB}"/>
              </a:ext>
            </a:extLst>
          </p:cNvPr>
          <p:cNvSpPr>
            <a:spLocks noGrp="1"/>
          </p:cNvSpPr>
          <p:nvPr>
            <p:ph type="title"/>
          </p:nvPr>
        </p:nvSpPr>
        <p:spPr>
          <a:xfrm>
            <a:off x="838200" y="18255"/>
            <a:ext cx="10515600" cy="1325563"/>
          </a:xfrm>
        </p:spPr>
        <p:txBody>
          <a:bodyPr/>
          <a:lstStyle/>
          <a:p>
            <a:r>
              <a:rPr lang="en-US" b="1" dirty="0"/>
              <a:t>Sequence(FASTA)</a:t>
            </a:r>
          </a:p>
        </p:txBody>
      </p:sp>
      <p:sp>
        <p:nvSpPr>
          <p:cNvPr id="3" name="Content Placeholder 2">
            <a:extLst>
              <a:ext uri="{FF2B5EF4-FFF2-40B4-BE49-F238E27FC236}">
                <a16:creationId xmlns:a16="http://schemas.microsoft.com/office/drawing/2014/main" id="{648306F4-FF6D-9797-3911-1A0F98FD2054}"/>
              </a:ext>
            </a:extLst>
          </p:cNvPr>
          <p:cNvSpPr>
            <a:spLocks noGrp="1"/>
          </p:cNvSpPr>
          <p:nvPr>
            <p:ph idx="1"/>
          </p:nvPr>
        </p:nvSpPr>
        <p:spPr/>
        <p:txBody>
          <a:bodyPr>
            <a:normAutofit fontScale="40000" lnSpcReduction="20000"/>
          </a:bodyPr>
          <a:lstStyle/>
          <a:p>
            <a:pPr marL="0" indent="0">
              <a:buNone/>
            </a:pPr>
            <a:r>
              <a:rPr lang="en-US" sz="1800" dirty="0"/>
              <a:t>&gt;M20392.1 Plasmid pCMS1 (from </a:t>
            </a:r>
            <a:r>
              <a:rPr lang="en-US" sz="1800" dirty="0" err="1"/>
              <a:t>P.diminuta</a:t>
            </a:r>
            <a:r>
              <a:rPr lang="en-US" sz="1800" dirty="0"/>
              <a:t>) phosphodiesterase (</a:t>
            </a:r>
            <a:r>
              <a:rPr lang="en-US" sz="1800" dirty="0" err="1"/>
              <a:t>opd</a:t>
            </a:r>
            <a:r>
              <a:rPr lang="en-US" sz="1800" dirty="0"/>
              <a:t>) gene, complete </a:t>
            </a:r>
            <a:r>
              <a:rPr lang="en-US" sz="1800" dirty="0" err="1"/>
              <a:t>cds</a:t>
            </a:r>
            <a:endParaRPr lang="en-US" sz="1800" dirty="0"/>
          </a:p>
          <a:p>
            <a:pPr marL="0" indent="0">
              <a:buNone/>
            </a:pPr>
            <a:r>
              <a:rPr lang="en-US" sz="1800" dirty="0"/>
              <a:t>CTGCAGCCTGACTCGGCACCAGTCGCTGCAAGCAGAGTCGTAAGCAATCGCAAGGGGGCAGCATGCAAAC</a:t>
            </a:r>
          </a:p>
          <a:p>
            <a:pPr marL="0" indent="0">
              <a:buNone/>
            </a:pPr>
            <a:r>
              <a:rPr lang="en-US" sz="1800" dirty="0"/>
              <a:t>GAGAAGGGTTGTGCTCAAGTCTGCGGCCGCGAGAACTCTGCTCGGCGGCCTGGCTGGGTGCGCGACGTGG</a:t>
            </a:r>
          </a:p>
          <a:p>
            <a:pPr marL="0" indent="0">
              <a:buNone/>
            </a:pPr>
            <a:r>
              <a:rPr lang="en-US" sz="1800" dirty="0"/>
              <a:t>CTGGATCGATCGGCACAGGCGATGCGATCAATACGTGCGCGTCCTATCACAATCTCTGAAGCGGGTTTCA</a:t>
            </a:r>
          </a:p>
          <a:p>
            <a:pPr marL="0" indent="0">
              <a:buNone/>
            </a:pPr>
            <a:r>
              <a:rPr lang="en-US" sz="1800" dirty="0"/>
              <a:t>CACTGACTCACGAGGACATCTCGGCAGCTCGGCAGGATTCTTGCGTGCTTGGCCAGAGTTCTTCGGTAGC</a:t>
            </a:r>
          </a:p>
          <a:p>
            <a:pPr marL="0" indent="0">
              <a:buNone/>
            </a:pPr>
            <a:r>
              <a:rPr lang="en-US" sz="1800" dirty="0"/>
              <a:t>GCAAAGCTCTAGCGGAAAAGGCTGTGAGAGGATTGCGCGCCAGAGCGGCTGGCGTGCGAACGATTGTCGA</a:t>
            </a:r>
          </a:p>
          <a:p>
            <a:pPr marL="0" indent="0">
              <a:buNone/>
            </a:pPr>
            <a:r>
              <a:rPr lang="en-US" sz="1800" dirty="0"/>
              <a:t>TGTGTCGACTTTCGATATCGGTCGCGACGTCAGTTTATTGGCCGAGGTTTCGCGGGCTGCCGACGTTCAT</a:t>
            </a:r>
          </a:p>
          <a:p>
            <a:pPr marL="0" indent="0">
              <a:buNone/>
            </a:pPr>
            <a:r>
              <a:rPr lang="en-US" sz="1800" dirty="0"/>
              <a:t>ATCTGGCGGCGACCGGCTTGTGGTTCGACCCGCCACTTTCGATGCGATTGAGGTATGTAGAGGAACTCAC</a:t>
            </a:r>
          </a:p>
          <a:p>
            <a:pPr marL="0" indent="0">
              <a:buNone/>
            </a:pPr>
            <a:r>
              <a:rPr lang="en-US" sz="1800" dirty="0"/>
              <a:t>ACTAGTTCTTCCTGCGGTGAGATTCAATATGGCATCGAAGTACACCGGAATTAGGGCGGGCATTATCAAG</a:t>
            </a:r>
          </a:p>
          <a:p>
            <a:pPr marL="0" indent="0">
              <a:buNone/>
            </a:pPr>
            <a:r>
              <a:rPr lang="en-US" sz="1800" dirty="0"/>
              <a:t>GTCGCGACCACAGGCAAGGCGACCCCCTTTCAGGAGTTAGTGTTAAAGGCGGCCGCCCGGGCCAGCTTGG</a:t>
            </a:r>
          </a:p>
          <a:p>
            <a:pPr marL="0" indent="0">
              <a:buNone/>
            </a:pPr>
            <a:r>
              <a:rPr lang="en-US" sz="1800" dirty="0"/>
              <a:t>CCACCGGTGTTCCGGTAACCACTCACACGGCAGCAAGTCAGCGCGATGGTGAGCGAGGCAGGCCGCCATT</a:t>
            </a:r>
          </a:p>
          <a:p>
            <a:pPr marL="0" indent="0">
              <a:buNone/>
            </a:pPr>
            <a:r>
              <a:rPr lang="en-US" sz="1800" dirty="0"/>
              <a:t>TTTGAGTCCGAAGCTTGAGCCCTCACGGGTTTGTATTGGTCACAGCGATGATACTGACGATTTGAGCTAT</a:t>
            </a:r>
          </a:p>
          <a:p>
            <a:pPr marL="0" indent="0">
              <a:buNone/>
            </a:pPr>
            <a:r>
              <a:rPr lang="en-US" sz="1800" dirty="0"/>
              <a:t>CTCACCGCCCTGCTGCGCGGATACCTCATCGGTCTAGACCACATCCCGCACAGTGCGATTGGTCTAGAAG</a:t>
            </a:r>
          </a:p>
          <a:p>
            <a:pPr marL="0" indent="0">
              <a:buNone/>
            </a:pPr>
            <a:r>
              <a:rPr lang="en-US" sz="1800" dirty="0"/>
              <a:t>ATAATGCGAGTGCATCACCGCTCCTGGGCATCCGTTCGTGGCAAACACGGGCTCTCTTGATCAAGGCGCT</a:t>
            </a:r>
          </a:p>
          <a:p>
            <a:pPr marL="0" indent="0">
              <a:buNone/>
            </a:pPr>
            <a:r>
              <a:rPr lang="en-US" sz="1800" dirty="0"/>
              <a:t>CATCGACCAAGGCTACATGAAACAAATCCTCGTTTCGAATGACTGGCTGTTCGGGTTTTCGAGCTATGTC</a:t>
            </a:r>
          </a:p>
          <a:p>
            <a:pPr marL="0" indent="0">
              <a:buNone/>
            </a:pPr>
            <a:r>
              <a:rPr lang="en-US" sz="1800" dirty="0"/>
              <a:t>ACCAACATCATGGACGTGATGGATCGCGTGAACCCCGACGGGATGGCCTTCATTCACTGAGAGTGATCCC</a:t>
            </a:r>
          </a:p>
          <a:p>
            <a:pPr marL="0" indent="0">
              <a:buNone/>
            </a:pPr>
            <a:r>
              <a:rPr lang="en-US" sz="1800" dirty="0"/>
              <a:t>ATTCTACGAGAGAAGGGCGTCCCACAGGAAACGCTGGCAGGCATCACTGTGACTAACCCGGCGCGGTTCT</a:t>
            </a:r>
          </a:p>
          <a:p>
            <a:pPr marL="0" indent="0">
              <a:buNone/>
            </a:pPr>
            <a:r>
              <a:rPr lang="en-US" sz="1800" dirty="0"/>
              <a:t>GTGTCACCGACTTGCCGTGCATGACGCCATCTGGATCCTTCCACGCAGCGGCCACTATTCCCCGTCAAGA</a:t>
            </a:r>
          </a:p>
          <a:p>
            <a:pPr marL="0" indent="0">
              <a:buNone/>
            </a:pPr>
            <a:r>
              <a:rPr lang="en-US" sz="1800" dirty="0"/>
              <a:t>TACCGAACGATGAAGTCGCGCATCGATAGGCATCTTCAATGTGATCAGGGCTGCCACCTCCAAAGCCGGT</a:t>
            </a:r>
          </a:p>
          <a:p>
            <a:pPr marL="0" indent="0">
              <a:buNone/>
            </a:pPr>
            <a:r>
              <a:rPr lang="en-US" sz="1800" dirty="0"/>
              <a:t>GGCCACCCCTGTCGATAGTCTTGAGGGACGGTAGCGACGACCGTGCTTTTCGTGAACTGCAG</a:t>
            </a:r>
          </a:p>
        </p:txBody>
      </p:sp>
      <p:cxnSp>
        <p:nvCxnSpPr>
          <p:cNvPr id="5" name="Straight Connector 4">
            <a:extLst>
              <a:ext uri="{FF2B5EF4-FFF2-40B4-BE49-F238E27FC236}">
                <a16:creationId xmlns:a16="http://schemas.microsoft.com/office/drawing/2014/main" id="{B86B3F4B-84C6-5197-FA9E-42F917459F3D}"/>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810590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12291-AE13-1C19-1DEF-8C3621F14B0F}"/>
              </a:ext>
            </a:extLst>
          </p:cNvPr>
          <p:cNvSpPr>
            <a:spLocks noGrp="1"/>
          </p:cNvSpPr>
          <p:nvPr>
            <p:ph type="title"/>
          </p:nvPr>
        </p:nvSpPr>
        <p:spPr>
          <a:xfrm>
            <a:off x="838200" y="18255"/>
            <a:ext cx="10515600" cy="1325563"/>
          </a:xfrm>
        </p:spPr>
        <p:txBody>
          <a:bodyPr>
            <a:normAutofit/>
          </a:bodyPr>
          <a:lstStyle/>
          <a:p>
            <a:r>
              <a:rPr lang="en-US" sz="4000" b="1" dirty="0"/>
              <a:t>How to insert dsDNA into plasmid backbone</a:t>
            </a:r>
          </a:p>
        </p:txBody>
      </p:sp>
      <p:grpSp>
        <p:nvGrpSpPr>
          <p:cNvPr id="42" name="Group 41">
            <a:extLst>
              <a:ext uri="{FF2B5EF4-FFF2-40B4-BE49-F238E27FC236}">
                <a16:creationId xmlns:a16="http://schemas.microsoft.com/office/drawing/2014/main" id="{27CC95C5-0F54-7E5C-5A45-BEA631E8B1B6}"/>
              </a:ext>
            </a:extLst>
          </p:cNvPr>
          <p:cNvGrpSpPr/>
          <p:nvPr/>
        </p:nvGrpSpPr>
        <p:grpSpPr>
          <a:xfrm>
            <a:off x="1154314" y="1915308"/>
            <a:ext cx="2849960" cy="864323"/>
            <a:chOff x="1226740" y="2996837"/>
            <a:chExt cx="2849960" cy="864323"/>
          </a:xfrm>
        </p:grpSpPr>
        <p:grpSp>
          <p:nvGrpSpPr>
            <p:cNvPr id="39" name="Group 38">
              <a:extLst>
                <a:ext uri="{FF2B5EF4-FFF2-40B4-BE49-F238E27FC236}">
                  <a16:creationId xmlns:a16="http://schemas.microsoft.com/office/drawing/2014/main" id="{600C0DB9-B0C4-A83C-E8DF-9FCD24D0BCDB}"/>
                </a:ext>
              </a:extLst>
            </p:cNvPr>
            <p:cNvGrpSpPr/>
            <p:nvPr/>
          </p:nvGrpSpPr>
          <p:grpSpPr>
            <a:xfrm>
              <a:off x="1226740" y="3011485"/>
              <a:ext cx="2484835" cy="849675"/>
              <a:chOff x="1226740" y="3011485"/>
              <a:chExt cx="2484835" cy="849675"/>
            </a:xfrm>
          </p:grpSpPr>
          <p:sp>
            <p:nvSpPr>
              <p:cNvPr id="8" name="Rectangle 7">
                <a:extLst>
                  <a:ext uri="{FF2B5EF4-FFF2-40B4-BE49-F238E27FC236}">
                    <a16:creationId xmlns:a16="http://schemas.microsoft.com/office/drawing/2014/main" id="{B0FDDD83-32E9-3214-6949-8F60E63638C8}"/>
                  </a:ext>
                </a:extLst>
              </p:cNvPr>
              <p:cNvSpPr/>
              <p:nvPr/>
            </p:nvSpPr>
            <p:spPr>
              <a:xfrm>
                <a:off x="1489074" y="3314700"/>
                <a:ext cx="2149475" cy="228600"/>
              </a:xfrm>
              <a:prstGeom prst="rect">
                <a:avLst/>
              </a:prstGeom>
              <a:solidFill>
                <a:srgbClr val="E97132"/>
              </a:solidFill>
              <a:ln>
                <a:solidFill>
                  <a:srgbClr val="E971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bg1"/>
                    </a:solidFill>
                  </a:rPr>
                  <a:t>opd</a:t>
                </a:r>
                <a:endParaRPr lang="en-US" dirty="0">
                  <a:solidFill>
                    <a:schemeClr val="bg1"/>
                  </a:solidFill>
                </a:endParaRPr>
              </a:p>
            </p:txBody>
          </p:sp>
          <p:cxnSp>
            <p:nvCxnSpPr>
              <p:cNvPr id="11" name="Connector: Elbow 10">
                <a:extLst>
                  <a:ext uri="{FF2B5EF4-FFF2-40B4-BE49-F238E27FC236}">
                    <a16:creationId xmlns:a16="http://schemas.microsoft.com/office/drawing/2014/main" id="{EF0E6274-F54F-5A22-67DD-50E96EFBB400}"/>
                  </a:ext>
                </a:extLst>
              </p:cNvPr>
              <p:cNvCxnSpPr>
                <a:cxnSpLocks/>
              </p:cNvCxnSpPr>
              <p:nvPr/>
            </p:nvCxnSpPr>
            <p:spPr>
              <a:xfrm rot="16200000" flipV="1">
                <a:off x="1431924" y="3371850"/>
                <a:ext cx="409576" cy="114300"/>
              </a:xfrm>
              <a:prstGeom prst="bentConnector3">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 name="Connector: Elbow 11">
                <a:extLst>
                  <a:ext uri="{FF2B5EF4-FFF2-40B4-BE49-F238E27FC236}">
                    <a16:creationId xmlns:a16="http://schemas.microsoft.com/office/drawing/2014/main" id="{1D3C5EAC-D480-17CA-1DD3-C8BB0C5466DA}"/>
                  </a:ext>
                </a:extLst>
              </p:cNvPr>
              <p:cNvCxnSpPr>
                <a:cxnSpLocks/>
              </p:cNvCxnSpPr>
              <p:nvPr/>
            </p:nvCxnSpPr>
            <p:spPr>
              <a:xfrm rot="16200000" flipV="1">
                <a:off x="3286124" y="3371850"/>
                <a:ext cx="409576" cy="114300"/>
              </a:xfrm>
              <a:prstGeom prst="bentConnector3">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3" name="Connector: Elbow 12">
                <a:extLst>
                  <a:ext uri="{FF2B5EF4-FFF2-40B4-BE49-F238E27FC236}">
                    <a16:creationId xmlns:a16="http://schemas.microsoft.com/office/drawing/2014/main" id="{5B81EA83-C0B6-35A5-A159-0624B3ECF62E}"/>
                  </a:ext>
                </a:extLst>
              </p:cNvPr>
              <p:cNvCxnSpPr>
                <a:cxnSpLocks/>
              </p:cNvCxnSpPr>
              <p:nvPr/>
            </p:nvCxnSpPr>
            <p:spPr>
              <a:xfrm rot="16200000" flipV="1">
                <a:off x="1723230" y="3371849"/>
                <a:ext cx="409576" cy="114300"/>
              </a:xfrm>
              <a:prstGeom prst="bentConnector3">
                <a:avLst/>
              </a:prstGeom>
              <a:ln>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14" name="Connector: Elbow 13">
                <a:extLst>
                  <a:ext uri="{FF2B5EF4-FFF2-40B4-BE49-F238E27FC236}">
                    <a16:creationId xmlns:a16="http://schemas.microsoft.com/office/drawing/2014/main" id="{26DE86B8-431E-4067-25EB-8855B4AA5700}"/>
                  </a:ext>
                </a:extLst>
              </p:cNvPr>
              <p:cNvCxnSpPr>
                <a:cxnSpLocks/>
              </p:cNvCxnSpPr>
              <p:nvPr/>
            </p:nvCxnSpPr>
            <p:spPr>
              <a:xfrm rot="16200000" flipV="1">
                <a:off x="2994818" y="3371849"/>
                <a:ext cx="409576" cy="114300"/>
              </a:xfrm>
              <a:prstGeom prst="bentConnector3">
                <a:avLst/>
              </a:prstGeom>
              <a:ln>
                <a:solidFill>
                  <a:srgbClr val="00B050"/>
                </a:solidFill>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CBD8CB0C-0B55-AE05-8684-14723ADA1783}"/>
                  </a:ext>
                </a:extLst>
              </p:cNvPr>
              <p:cNvSpPr txBox="1"/>
              <p:nvPr/>
            </p:nvSpPr>
            <p:spPr>
              <a:xfrm>
                <a:off x="1726009" y="3548618"/>
                <a:ext cx="692150" cy="307777"/>
              </a:xfrm>
              <a:prstGeom prst="rect">
                <a:avLst/>
              </a:prstGeom>
              <a:noFill/>
            </p:spPr>
            <p:txBody>
              <a:bodyPr wrap="square" rtlCol="0">
                <a:spAutoFit/>
              </a:bodyPr>
              <a:lstStyle/>
              <a:p>
                <a:r>
                  <a:rPr lang="en-US" sz="1400" dirty="0"/>
                  <a:t>BsaI</a:t>
                </a:r>
              </a:p>
            </p:txBody>
          </p:sp>
          <p:sp>
            <p:nvSpPr>
              <p:cNvPr id="16" name="TextBox 15">
                <a:extLst>
                  <a:ext uri="{FF2B5EF4-FFF2-40B4-BE49-F238E27FC236}">
                    <a16:creationId xmlns:a16="http://schemas.microsoft.com/office/drawing/2014/main" id="{63B670C8-A349-C8F1-57F2-B1D69E4753AD}"/>
                  </a:ext>
                </a:extLst>
              </p:cNvPr>
              <p:cNvSpPr txBox="1"/>
              <p:nvPr/>
            </p:nvSpPr>
            <p:spPr>
              <a:xfrm>
                <a:off x="3019425" y="3553383"/>
                <a:ext cx="692150" cy="307777"/>
              </a:xfrm>
              <a:prstGeom prst="rect">
                <a:avLst/>
              </a:prstGeom>
              <a:noFill/>
            </p:spPr>
            <p:txBody>
              <a:bodyPr wrap="square" rtlCol="0">
                <a:spAutoFit/>
              </a:bodyPr>
              <a:lstStyle/>
              <a:p>
                <a:r>
                  <a:rPr lang="en-US" sz="1400" dirty="0"/>
                  <a:t>BsaI</a:t>
                </a:r>
              </a:p>
            </p:txBody>
          </p:sp>
          <p:sp>
            <p:nvSpPr>
              <p:cNvPr id="17" name="TextBox 16">
                <a:extLst>
                  <a:ext uri="{FF2B5EF4-FFF2-40B4-BE49-F238E27FC236}">
                    <a16:creationId xmlns:a16="http://schemas.microsoft.com/office/drawing/2014/main" id="{67F4BD0E-FDE8-DFD0-13F5-18E815446488}"/>
                  </a:ext>
                </a:extLst>
              </p:cNvPr>
              <p:cNvSpPr txBox="1"/>
              <p:nvPr/>
            </p:nvSpPr>
            <p:spPr>
              <a:xfrm>
                <a:off x="1226740" y="3011485"/>
                <a:ext cx="934244" cy="307777"/>
              </a:xfrm>
              <a:prstGeom prst="rect">
                <a:avLst/>
              </a:prstGeom>
              <a:noFill/>
            </p:spPr>
            <p:txBody>
              <a:bodyPr wrap="square" rtlCol="0">
                <a:spAutoFit/>
              </a:bodyPr>
              <a:lstStyle/>
              <a:p>
                <a:r>
                  <a:rPr lang="en-US" sz="1400" dirty="0" err="1"/>
                  <a:t>BsmBI</a:t>
                </a:r>
                <a:endParaRPr lang="en-US" sz="1400" dirty="0"/>
              </a:p>
            </p:txBody>
          </p:sp>
        </p:grpSp>
        <p:sp>
          <p:nvSpPr>
            <p:cNvPr id="18" name="TextBox 17">
              <a:extLst>
                <a:ext uri="{FF2B5EF4-FFF2-40B4-BE49-F238E27FC236}">
                  <a16:creationId xmlns:a16="http://schemas.microsoft.com/office/drawing/2014/main" id="{3059A603-5E6B-A26A-E30F-78C1674107E8}"/>
                </a:ext>
              </a:extLst>
            </p:cNvPr>
            <p:cNvSpPr txBox="1"/>
            <p:nvPr/>
          </p:nvSpPr>
          <p:spPr>
            <a:xfrm>
              <a:off x="3142456" y="2996837"/>
              <a:ext cx="934244" cy="307777"/>
            </a:xfrm>
            <a:prstGeom prst="rect">
              <a:avLst/>
            </a:prstGeom>
            <a:noFill/>
          </p:spPr>
          <p:txBody>
            <a:bodyPr wrap="square" rtlCol="0">
              <a:spAutoFit/>
            </a:bodyPr>
            <a:lstStyle/>
            <a:p>
              <a:r>
                <a:rPr lang="en-US" sz="1400" dirty="0" err="1"/>
                <a:t>BsmBI</a:t>
              </a:r>
              <a:endParaRPr lang="en-US" sz="1400" dirty="0"/>
            </a:p>
          </p:txBody>
        </p:sp>
      </p:grpSp>
      <p:grpSp>
        <p:nvGrpSpPr>
          <p:cNvPr id="40" name="Group 39">
            <a:extLst>
              <a:ext uri="{FF2B5EF4-FFF2-40B4-BE49-F238E27FC236}">
                <a16:creationId xmlns:a16="http://schemas.microsoft.com/office/drawing/2014/main" id="{13B2AF4B-F0D7-5755-A786-4CFCB9BC6E83}"/>
              </a:ext>
            </a:extLst>
          </p:cNvPr>
          <p:cNvGrpSpPr/>
          <p:nvPr/>
        </p:nvGrpSpPr>
        <p:grpSpPr>
          <a:xfrm>
            <a:off x="1303141" y="3696847"/>
            <a:ext cx="3378200" cy="2103964"/>
            <a:chOff x="4476750" y="2271186"/>
            <a:chExt cx="3378200" cy="2103964"/>
          </a:xfrm>
        </p:grpSpPr>
        <p:sp>
          <p:nvSpPr>
            <p:cNvPr id="5" name="Frame 4">
              <a:extLst>
                <a:ext uri="{FF2B5EF4-FFF2-40B4-BE49-F238E27FC236}">
                  <a16:creationId xmlns:a16="http://schemas.microsoft.com/office/drawing/2014/main" id="{C717E8D8-1246-4875-33C2-F0FB80F7E08C}"/>
                </a:ext>
              </a:extLst>
            </p:cNvPr>
            <p:cNvSpPr/>
            <p:nvPr/>
          </p:nvSpPr>
          <p:spPr>
            <a:xfrm>
              <a:off x="4476750" y="2584450"/>
              <a:ext cx="3378200" cy="1790700"/>
            </a:xfrm>
            <a:prstGeom prst="frame">
              <a:avLst/>
            </a:prstGeom>
            <a:solidFill>
              <a:schemeClr val="bg2">
                <a:lumMod val="75000"/>
              </a:schemeClr>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ectangle 6">
              <a:extLst>
                <a:ext uri="{FF2B5EF4-FFF2-40B4-BE49-F238E27FC236}">
                  <a16:creationId xmlns:a16="http://schemas.microsoft.com/office/drawing/2014/main" id="{A4508879-A88E-B0E0-B50A-05143D7CFD23}"/>
                </a:ext>
              </a:extLst>
            </p:cNvPr>
            <p:cNvSpPr/>
            <p:nvPr/>
          </p:nvSpPr>
          <p:spPr>
            <a:xfrm>
              <a:off x="5508625" y="4146550"/>
              <a:ext cx="1314450" cy="228600"/>
            </a:xfrm>
            <a:prstGeom prst="rect">
              <a:avLst/>
            </a:prstGeom>
            <a:solidFill>
              <a:srgbClr val="FFFF00"/>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camR</a:t>
              </a:r>
              <a:endParaRPr lang="en-US" dirty="0">
                <a:solidFill>
                  <a:schemeClr val="tx1"/>
                </a:solidFill>
              </a:endParaRPr>
            </a:p>
          </p:txBody>
        </p:sp>
        <p:sp>
          <p:nvSpPr>
            <p:cNvPr id="9" name="Rectangle 8">
              <a:extLst>
                <a:ext uri="{FF2B5EF4-FFF2-40B4-BE49-F238E27FC236}">
                  <a16:creationId xmlns:a16="http://schemas.microsoft.com/office/drawing/2014/main" id="{541308AC-044A-CB45-515F-3EC2BC66A3D4}"/>
                </a:ext>
              </a:extLst>
            </p:cNvPr>
            <p:cNvSpPr/>
            <p:nvPr/>
          </p:nvSpPr>
          <p:spPr>
            <a:xfrm>
              <a:off x="5091112" y="2584450"/>
              <a:ext cx="2149475" cy="228600"/>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gfp</a:t>
              </a:r>
              <a:endParaRPr lang="en-US" dirty="0">
                <a:solidFill>
                  <a:schemeClr val="tx1"/>
                </a:solidFill>
              </a:endParaRPr>
            </a:p>
          </p:txBody>
        </p:sp>
        <p:cxnSp>
          <p:nvCxnSpPr>
            <p:cNvPr id="19" name="Connector: Elbow 18">
              <a:extLst>
                <a:ext uri="{FF2B5EF4-FFF2-40B4-BE49-F238E27FC236}">
                  <a16:creationId xmlns:a16="http://schemas.microsoft.com/office/drawing/2014/main" id="{250AC9BE-AED6-552C-EB1D-7C142CC87229}"/>
                </a:ext>
              </a:extLst>
            </p:cNvPr>
            <p:cNvCxnSpPr>
              <a:cxnSpLocks/>
            </p:cNvCxnSpPr>
            <p:nvPr/>
          </p:nvCxnSpPr>
          <p:spPr>
            <a:xfrm rot="16200000" flipV="1">
              <a:off x="5061744" y="2654300"/>
              <a:ext cx="409576" cy="114300"/>
            </a:xfrm>
            <a:prstGeom prst="bentConnector3">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20" name="Connector: Elbow 19">
              <a:extLst>
                <a:ext uri="{FF2B5EF4-FFF2-40B4-BE49-F238E27FC236}">
                  <a16:creationId xmlns:a16="http://schemas.microsoft.com/office/drawing/2014/main" id="{3DEBF580-C473-63AA-5766-3C87FF5CD0CF}"/>
                </a:ext>
              </a:extLst>
            </p:cNvPr>
            <p:cNvCxnSpPr>
              <a:cxnSpLocks/>
            </p:cNvCxnSpPr>
            <p:nvPr/>
          </p:nvCxnSpPr>
          <p:spPr>
            <a:xfrm rot="16200000" flipV="1">
              <a:off x="6915944" y="2654300"/>
              <a:ext cx="409576" cy="114300"/>
            </a:xfrm>
            <a:prstGeom prst="bentConnector3">
              <a:avLst/>
            </a:prstGeom>
            <a:ln>
              <a:solidFill>
                <a:srgbClr val="FFFF00"/>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3B6FB7B4-6D3B-A41A-7B95-9466ECED4BB9}"/>
                </a:ext>
              </a:extLst>
            </p:cNvPr>
            <p:cNvSpPr txBox="1"/>
            <p:nvPr/>
          </p:nvSpPr>
          <p:spPr>
            <a:xfrm>
              <a:off x="4857749" y="2285834"/>
              <a:ext cx="934244" cy="307777"/>
            </a:xfrm>
            <a:prstGeom prst="rect">
              <a:avLst/>
            </a:prstGeom>
            <a:noFill/>
          </p:spPr>
          <p:txBody>
            <a:bodyPr wrap="square" rtlCol="0">
              <a:spAutoFit/>
            </a:bodyPr>
            <a:lstStyle/>
            <a:p>
              <a:r>
                <a:rPr lang="en-US" sz="1400" dirty="0" err="1"/>
                <a:t>BsmBI</a:t>
              </a:r>
              <a:endParaRPr lang="en-US" sz="1400" dirty="0"/>
            </a:p>
          </p:txBody>
        </p:sp>
        <p:sp>
          <p:nvSpPr>
            <p:cNvPr id="22" name="TextBox 21">
              <a:extLst>
                <a:ext uri="{FF2B5EF4-FFF2-40B4-BE49-F238E27FC236}">
                  <a16:creationId xmlns:a16="http://schemas.microsoft.com/office/drawing/2014/main" id="{0BBBB90D-A93F-EAF6-C279-430F9B333141}"/>
                </a:ext>
              </a:extLst>
            </p:cNvPr>
            <p:cNvSpPr txBox="1"/>
            <p:nvPr/>
          </p:nvSpPr>
          <p:spPr>
            <a:xfrm>
              <a:off x="6773465" y="2271186"/>
              <a:ext cx="934244" cy="307777"/>
            </a:xfrm>
            <a:prstGeom prst="rect">
              <a:avLst/>
            </a:prstGeom>
            <a:noFill/>
          </p:spPr>
          <p:txBody>
            <a:bodyPr wrap="square" rtlCol="0">
              <a:spAutoFit/>
            </a:bodyPr>
            <a:lstStyle/>
            <a:p>
              <a:r>
                <a:rPr lang="en-US" sz="1400" dirty="0" err="1"/>
                <a:t>BsmBI</a:t>
              </a:r>
              <a:endParaRPr lang="en-US" sz="1400" dirty="0"/>
            </a:p>
          </p:txBody>
        </p:sp>
      </p:grpSp>
      <p:grpSp>
        <p:nvGrpSpPr>
          <p:cNvPr id="41" name="Group 40">
            <a:extLst>
              <a:ext uri="{FF2B5EF4-FFF2-40B4-BE49-F238E27FC236}">
                <a16:creationId xmlns:a16="http://schemas.microsoft.com/office/drawing/2014/main" id="{1EC799A6-722F-5F8A-6324-5E58FA118AC5}"/>
              </a:ext>
            </a:extLst>
          </p:cNvPr>
          <p:cNvGrpSpPr/>
          <p:nvPr/>
        </p:nvGrpSpPr>
        <p:grpSpPr>
          <a:xfrm>
            <a:off x="7348140" y="2749118"/>
            <a:ext cx="3378200" cy="1884433"/>
            <a:chOff x="8422880" y="2485230"/>
            <a:chExt cx="3378200" cy="1884433"/>
          </a:xfrm>
        </p:grpSpPr>
        <p:sp>
          <p:nvSpPr>
            <p:cNvPr id="23" name="Frame 22">
              <a:extLst>
                <a:ext uri="{FF2B5EF4-FFF2-40B4-BE49-F238E27FC236}">
                  <a16:creationId xmlns:a16="http://schemas.microsoft.com/office/drawing/2014/main" id="{B4C94F9D-2275-A225-1D5C-110E4F696710}"/>
                </a:ext>
              </a:extLst>
            </p:cNvPr>
            <p:cNvSpPr/>
            <p:nvPr/>
          </p:nvSpPr>
          <p:spPr>
            <a:xfrm>
              <a:off x="8422880" y="2578963"/>
              <a:ext cx="3378200" cy="1790700"/>
            </a:xfrm>
            <a:prstGeom prst="frame">
              <a:avLst/>
            </a:prstGeom>
            <a:solidFill>
              <a:schemeClr val="bg2">
                <a:lumMod val="75000"/>
              </a:schemeClr>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Rectangle 23">
              <a:extLst>
                <a:ext uri="{FF2B5EF4-FFF2-40B4-BE49-F238E27FC236}">
                  <a16:creationId xmlns:a16="http://schemas.microsoft.com/office/drawing/2014/main" id="{0D1C75CD-B0F8-55DF-CD8F-87ACF327AEAA}"/>
                </a:ext>
              </a:extLst>
            </p:cNvPr>
            <p:cNvSpPr/>
            <p:nvPr/>
          </p:nvSpPr>
          <p:spPr>
            <a:xfrm>
              <a:off x="9454755" y="4141063"/>
              <a:ext cx="1314450" cy="228600"/>
            </a:xfrm>
            <a:prstGeom prst="rect">
              <a:avLst/>
            </a:prstGeom>
            <a:solidFill>
              <a:srgbClr val="FFFF00"/>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camR</a:t>
              </a:r>
              <a:endParaRPr lang="en-US" dirty="0">
                <a:solidFill>
                  <a:schemeClr val="tx1"/>
                </a:solidFill>
              </a:endParaRPr>
            </a:p>
          </p:txBody>
        </p:sp>
        <p:sp>
          <p:nvSpPr>
            <p:cNvPr id="30" name="Rectangle 29">
              <a:extLst>
                <a:ext uri="{FF2B5EF4-FFF2-40B4-BE49-F238E27FC236}">
                  <a16:creationId xmlns:a16="http://schemas.microsoft.com/office/drawing/2014/main" id="{27F3A366-29F3-64C5-A095-BB2480BEFC31}"/>
                </a:ext>
              </a:extLst>
            </p:cNvPr>
            <p:cNvSpPr/>
            <p:nvPr/>
          </p:nvSpPr>
          <p:spPr>
            <a:xfrm>
              <a:off x="9037242" y="2575719"/>
              <a:ext cx="2149475" cy="228600"/>
            </a:xfrm>
            <a:prstGeom prst="rect">
              <a:avLst/>
            </a:prstGeom>
            <a:solidFill>
              <a:srgbClr val="E97132"/>
            </a:solidFill>
            <a:ln>
              <a:solidFill>
                <a:srgbClr val="E971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bg1"/>
                  </a:solidFill>
                </a:rPr>
                <a:t>opd</a:t>
              </a:r>
              <a:endParaRPr lang="en-US" dirty="0">
                <a:solidFill>
                  <a:schemeClr val="bg1"/>
                </a:solidFill>
              </a:endParaRPr>
            </a:p>
          </p:txBody>
        </p:sp>
        <p:cxnSp>
          <p:nvCxnSpPr>
            <p:cNvPr id="33" name="Connector: Elbow 32">
              <a:extLst>
                <a:ext uri="{FF2B5EF4-FFF2-40B4-BE49-F238E27FC236}">
                  <a16:creationId xmlns:a16="http://schemas.microsoft.com/office/drawing/2014/main" id="{542BCB6F-A864-4FE9-DC82-D6D872967041}"/>
                </a:ext>
              </a:extLst>
            </p:cNvPr>
            <p:cNvCxnSpPr>
              <a:cxnSpLocks/>
            </p:cNvCxnSpPr>
            <p:nvPr/>
          </p:nvCxnSpPr>
          <p:spPr>
            <a:xfrm rot="16200000" flipV="1">
              <a:off x="9271398" y="2632868"/>
              <a:ext cx="409576" cy="114300"/>
            </a:xfrm>
            <a:prstGeom prst="bentConnector3">
              <a:avLst/>
            </a:prstGeom>
            <a:ln>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34" name="Connector: Elbow 33">
              <a:extLst>
                <a:ext uri="{FF2B5EF4-FFF2-40B4-BE49-F238E27FC236}">
                  <a16:creationId xmlns:a16="http://schemas.microsoft.com/office/drawing/2014/main" id="{3BCA8AEC-B707-8884-1B27-83C67E7D3BBA}"/>
                </a:ext>
              </a:extLst>
            </p:cNvPr>
            <p:cNvCxnSpPr>
              <a:cxnSpLocks/>
            </p:cNvCxnSpPr>
            <p:nvPr/>
          </p:nvCxnSpPr>
          <p:spPr>
            <a:xfrm rot="16200000" flipV="1">
              <a:off x="10542986" y="2632868"/>
              <a:ext cx="409576" cy="114300"/>
            </a:xfrm>
            <a:prstGeom prst="bentConnector3">
              <a:avLst/>
            </a:prstGeom>
            <a:ln>
              <a:solidFill>
                <a:srgbClr val="00B050"/>
              </a:solidFill>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9178D410-D634-F786-5F01-5D5AA9AD3528}"/>
                </a:ext>
              </a:extLst>
            </p:cNvPr>
            <p:cNvSpPr txBox="1"/>
            <p:nvPr/>
          </p:nvSpPr>
          <p:spPr>
            <a:xfrm>
              <a:off x="9274177" y="2809637"/>
              <a:ext cx="692150" cy="307777"/>
            </a:xfrm>
            <a:prstGeom prst="rect">
              <a:avLst/>
            </a:prstGeom>
            <a:noFill/>
          </p:spPr>
          <p:txBody>
            <a:bodyPr wrap="square" rtlCol="0">
              <a:spAutoFit/>
            </a:bodyPr>
            <a:lstStyle/>
            <a:p>
              <a:r>
                <a:rPr lang="en-US" sz="1400" dirty="0"/>
                <a:t>BsaI</a:t>
              </a:r>
            </a:p>
          </p:txBody>
        </p:sp>
        <p:sp>
          <p:nvSpPr>
            <p:cNvPr id="36" name="TextBox 35">
              <a:extLst>
                <a:ext uri="{FF2B5EF4-FFF2-40B4-BE49-F238E27FC236}">
                  <a16:creationId xmlns:a16="http://schemas.microsoft.com/office/drawing/2014/main" id="{3AB3592A-789B-0D31-9267-1FC73D507AAD}"/>
                </a:ext>
              </a:extLst>
            </p:cNvPr>
            <p:cNvSpPr txBox="1"/>
            <p:nvPr/>
          </p:nvSpPr>
          <p:spPr>
            <a:xfrm>
              <a:off x="10567593" y="2814402"/>
              <a:ext cx="692150" cy="307777"/>
            </a:xfrm>
            <a:prstGeom prst="rect">
              <a:avLst/>
            </a:prstGeom>
            <a:noFill/>
          </p:spPr>
          <p:txBody>
            <a:bodyPr wrap="square" rtlCol="0">
              <a:spAutoFit/>
            </a:bodyPr>
            <a:lstStyle/>
            <a:p>
              <a:r>
                <a:rPr lang="en-US" sz="1400" dirty="0"/>
                <a:t>BsaI</a:t>
              </a:r>
            </a:p>
          </p:txBody>
        </p:sp>
      </p:grpSp>
      <p:cxnSp>
        <p:nvCxnSpPr>
          <p:cNvPr id="44" name="Connector: Curved 43">
            <a:extLst>
              <a:ext uri="{FF2B5EF4-FFF2-40B4-BE49-F238E27FC236}">
                <a16:creationId xmlns:a16="http://schemas.microsoft.com/office/drawing/2014/main" id="{56BA83F1-F200-31EF-CFC9-2D7476E73DA4}"/>
              </a:ext>
            </a:extLst>
          </p:cNvPr>
          <p:cNvCxnSpPr/>
          <p:nvPr/>
        </p:nvCxnSpPr>
        <p:spPr>
          <a:xfrm rot="16200000" flipH="1">
            <a:off x="2114712" y="3065314"/>
            <a:ext cx="1276624" cy="387949"/>
          </a:xfrm>
          <a:prstGeom prst="curved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45" name="Arrow: Right 44">
            <a:extLst>
              <a:ext uri="{FF2B5EF4-FFF2-40B4-BE49-F238E27FC236}">
                <a16:creationId xmlns:a16="http://schemas.microsoft.com/office/drawing/2014/main" id="{B4CCDF21-D5ED-3356-3C24-5F83D5FF3398}"/>
              </a:ext>
            </a:extLst>
          </p:cNvPr>
          <p:cNvSpPr/>
          <p:nvPr/>
        </p:nvSpPr>
        <p:spPr>
          <a:xfrm>
            <a:off x="5178228" y="3537447"/>
            <a:ext cx="1525784" cy="307777"/>
          </a:xfrm>
          <a:prstGeom prst="rightArrow">
            <a:avLst>
              <a:gd name="adj1" fmla="val 50000"/>
              <a:gd name="adj2" fmla="val 74758"/>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16E76A13-7944-F804-CA50-D1E338B11CC2}"/>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656847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9EABF-5F1A-13C0-1751-DBB3FDD039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57CB1D-D04C-9BD6-216A-5384F5C3E672}"/>
              </a:ext>
            </a:extLst>
          </p:cNvPr>
          <p:cNvSpPr>
            <a:spLocks noGrp="1"/>
          </p:cNvSpPr>
          <p:nvPr>
            <p:ph type="title"/>
          </p:nvPr>
        </p:nvSpPr>
        <p:spPr>
          <a:xfrm>
            <a:off x="838200" y="18255"/>
            <a:ext cx="10515600" cy="1325563"/>
          </a:xfrm>
        </p:spPr>
        <p:txBody>
          <a:bodyPr>
            <a:normAutofit/>
          </a:bodyPr>
          <a:lstStyle/>
          <a:p>
            <a:r>
              <a:rPr lang="en-US" sz="4000" b="1" dirty="0"/>
              <a:t>What dsDNA should look like:</a:t>
            </a:r>
          </a:p>
        </p:txBody>
      </p:sp>
      <p:cxnSp>
        <p:nvCxnSpPr>
          <p:cNvPr id="46" name="Straight Connector 45">
            <a:extLst>
              <a:ext uri="{FF2B5EF4-FFF2-40B4-BE49-F238E27FC236}">
                <a16:creationId xmlns:a16="http://schemas.microsoft.com/office/drawing/2014/main" id="{80B7C2CA-B43E-A118-C95E-4102CA8DA9EE}"/>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86863849-7D88-84C6-E936-91F20E4C6F8A}"/>
              </a:ext>
            </a:extLst>
          </p:cNvPr>
          <p:cNvSpPr/>
          <p:nvPr/>
        </p:nvSpPr>
        <p:spPr>
          <a:xfrm>
            <a:off x="635000" y="3205480"/>
            <a:ext cx="10979150" cy="552450"/>
          </a:xfrm>
          <a:prstGeom prst="rect">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Table 5">
            <a:extLst>
              <a:ext uri="{FF2B5EF4-FFF2-40B4-BE49-F238E27FC236}">
                <a16:creationId xmlns:a16="http://schemas.microsoft.com/office/drawing/2014/main" id="{47B57B7F-D7E6-1F2E-DEC6-C22B42879106}"/>
              </a:ext>
            </a:extLst>
          </p:cNvPr>
          <p:cNvGraphicFramePr>
            <a:graphicFrameLocks noGrp="1"/>
          </p:cNvGraphicFramePr>
          <p:nvPr>
            <p:extLst>
              <p:ext uri="{D42A27DB-BD31-4B8C-83A1-F6EECF244321}">
                <p14:modId xmlns:p14="http://schemas.microsoft.com/office/powerpoint/2010/main" val="915005906"/>
              </p:ext>
            </p:extLst>
          </p:nvPr>
        </p:nvGraphicFramePr>
        <p:xfrm>
          <a:off x="1187450" y="3205480"/>
          <a:ext cx="1416052" cy="552450"/>
        </p:xfrm>
        <a:graphic>
          <a:graphicData uri="http://schemas.openxmlformats.org/drawingml/2006/table">
            <a:tbl>
              <a:tblPr firstRow="1" bandRow="1">
                <a:tableStyleId>{5C22544A-7EE6-4342-B048-85BDC9FD1C3A}</a:tableStyleId>
              </a:tblPr>
              <a:tblGrid>
                <a:gridCol w="354013">
                  <a:extLst>
                    <a:ext uri="{9D8B030D-6E8A-4147-A177-3AD203B41FA5}">
                      <a16:colId xmlns:a16="http://schemas.microsoft.com/office/drawing/2014/main" val="2347649612"/>
                    </a:ext>
                  </a:extLst>
                </a:gridCol>
                <a:gridCol w="354013">
                  <a:extLst>
                    <a:ext uri="{9D8B030D-6E8A-4147-A177-3AD203B41FA5}">
                      <a16:colId xmlns:a16="http://schemas.microsoft.com/office/drawing/2014/main" val="2171449389"/>
                    </a:ext>
                  </a:extLst>
                </a:gridCol>
                <a:gridCol w="354013">
                  <a:extLst>
                    <a:ext uri="{9D8B030D-6E8A-4147-A177-3AD203B41FA5}">
                      <a16:colId xmlns:a16="http://schemas.microsoft.com/office/drawing/2014/main" val="3735520065"/>
                    </a:ext>
                  </a:extLst>
                </a:gridCol>
                <a:gridCol w="354013">
                  <a:extLst>
                    <a:ext uri="{9D8B030D-6E8A-4147-A177-3AD203B41FA5}">
                      <a16:colId xmlns:a16="http://schemas.microsoft.com/office/drawing/2014/main" val="180703330"/>
                    </a:ext>
                  </a:extLst>
                </a:gridCol>
              </a:tblGrid>
              <a:tr h="276225">
                <a:tc>
                  <a:txBody>
                    <a:bodyPr/>
                    <a:lstStyle/>
                    <a:p>
                      <a:pPr algn="ctr"/>
                      <a:r>
                        <a:rPr lang="en-US" sz="1200" b="0" dirty="0">
                          <a:solidFill>
                            <a:schemeClr val="tx1"/>
                          </a:solidFill>
                        </a:rPr>
                        <a:t>t</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11049948"/>
                  </a:ext>
                </a:extLst>
              </a:tr>
              <a:tr h="276225">
                <a:tc>
                  <a:txBody>
                    <a:bodyPr/>
                    <a:lstStyle/>
                    <a:p>
                      <a:pPr algn="ctr"/>
                      <a:r>
                        <a:rPr lang="en-US" sz="1200" b="0" dirty="0">
                          <a:solidFill>
                            <a:schemeClr val="tx1"/>
                          </a:solidFill>
                        </a:rPr>
                        <a:t>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86380626"/>
                  </a:ext>
                </a:extLst>
              </a:tr>
            </a:tbl>
          </a:graphicData>
        </a:graphic>
      </p:graphicFrame>
      <p:graphicFrame>
        <p:nvGraphicFramePr>
          <p:cNvPr id="10" name="Table 9">
            <a:extLst>
              <a:ext uri="{FF2B5EF4-FFF2-40B4-BE49-F238E27FC236}">
                <a16:creationId xmlns:a16="http://schemas.microsoft.com/office/drawing/2014/main" id="{F9D914F8-11BA-D465-6F04-4B89CEAFF5FF}"/>
              </a:ext>
            </a:extLst>
          </p:cNvPr>
          <p:cNvGraphicFramePr>
            <a:graphicFrameLocks noGrp="1"/>
          </p:cNvGraphicFramePr>
          <p:nvPr>
            <p:extLst>
              <p:ext uri="{D42A27DB-BD31-4B8C-83A1-F6EECF244321}">
                <p14:modId xmlns:p14="http://schemas.microsoft.com/office/powerpoint/2010/main" val="2599582914"/>
              </p:ext>
            </p:extLst>
          </p:nvPr>
        </p:nvGraphicFramePr>
        <p:xfrm>
          <a:off x="3771900" y="3205480"/>
          <a:ext cx="1416052" cy="552450"/>
        </p:xfrm>
        <a:graphic>
          <a:graphicData uri="http://schemas.openxmlformats.org/drawingml/2006/table">
            <a:tbl>
              <a:tblPr firstRow="1" bandRow="1">
                <a:tableStyleId>{5C22544A-7EE6-4342-B048-85BDC9FD1C3A}</a:tableStyleId>
              </a:tblPr>
              <a:tblGrid>
                <a:gridCol w="354013">
                  <a:extLst>
                    <a:ext uri="{9D8B030D-6E8A-4147-A177-3AD203B41FA5}">
                      <a16:colId xmlns:a16="http://schemas.microsoft.com/office/drawing/2014/main" val="2347649612"/>
                    </a:ext>
                  </a:extLst>
                </a:gridCol>
                <a:gridCol w="354013">
                  <a:extLst>
                    <a:ext uri="{9D8B030D-6E8A-4147-A177-3AD203B41FA5}">
                      <a16:colId xmlns:a16="http://schemas.microsoft.com/office/drawing/2014/main" val="2171449389"/>
                    </a:ext>
                  </a:extLst>
                </a:gridCol>
                <a:gridCol w="354013">
                  <a:extLst>
                    <a:ext uri="{9D8B030D-6E8A-4147-A177-3AD203B41FA5}">
                      <a16:colId xmlns:a16="http://schemas.microsoft.com/office/drawing/2014/main" val="3735520065"/>
                    </a:ext>
                  </a:extLst>
                </a:gridCol>
                <a:gridCol w="354013">
                  <a:extLst>
                    <a:ext uri="{9D8B030D-6E8A-4147-A177-3AD203B41FA5}">
                      <a16:colId xmlns:a16="http://schemas.microsoft.com/office/drawing/2014/main" val="180703330"/>
                    </a:ext>
                  </a:extLst>
                </a:gridCol>
              </a:tblGrid>
              <a:tr h="276225">
                <a:tc>
                  <a:txBody>
                    <a:bodyPr/>
                    <a:lstStyle/>
                    <a:p>
                      <a:pPr algn="ctr"/>
                      <a:r>
                        <a:rPr lang="en-US" sz="1200" b="0" dirty="0">
                          <a:solidFill>
                            <a:schemeClr val="tx1"/>
                          </a:solidFill>
                        </a:rPr>
                        <a:t>t</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t</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11049948"/>
                  </a:ext>
                </a:extLst>
              </a:tr>
              <a:tr h="276225">
                <a:tc>
                  <a:txBody>
                    <a:bodyPr/>
                    <a:lstStyle/>
                    <a:p>
                      <a:pPr algn="ctr"/>
                      <a:r>
                        <a:rPr lang="en-US" sz="1200" b="0" dirty="0">
                          <a:solidFill>
                            <a:schemeClr val="tx1"/>
                          </a:solidFill>
                        </a:rPr>
                        <a:t>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t</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86380626"/>
                  </a:ext>
                </a:extLst>
              </a:tr>
            </a:tbl>
          </a:graphicData>
        </a:graphic>
      </p:graphicFrame>
      <p:graphicFrame>
        <p:nvGraphicFramePr>
          <p:cNvPr id="25" name="Table 24">
            <a:extLst>
              <a:ext uri="{FF2B5EF4-FFF2-40B4-BE49-F238E27FC236}">
                <a16:creationId xmlns:a16="http://schemas.microsoft.com/office/drawing/2014/main" id="{E24E0A5A-35C1-C0FB-F002-6C19AF5CBF5F}"/>
              </a:ext>
            </a:extLst>
          </p:cNvPr>
          <p:cNvGraphicFramePr>
            <a:graphicFrameLocks noGrp="1"/>
          </p:cNvGraphicFramePr>
          <p:nvPr>
            <p:extLst>
              <p:ext uri="{D42A27DB-BD31-4B8C-83A1-F6EECF244321}">
                <p14:modId xmlns:p14="http://schemas.microsoft.com/office/powerpoint/2010/main" val="3108468871"/>
              </p:ext>
            </p:extLst>
          </p:nvPr>
        </p:nvGraphicFramePr>
        <p:xfrm>
          <a:off x="7058025" y="3205480"/>
          <a:ext cx="1416052" cy="552450"/>
        </p:xfrm>
        <a:graphic>
          <a:graphicData uri="http://schemas.openxmlformats.org/drawingml/2006/table">
            <a:tbl>
              <a:tblPr firstRow="1" bandRow="1">
                <a:tableStyleId>{5C22544A-7EE6-4342-B048-85BDC9FD1C3A}</a:tableStyleId>
              </a:tblPr>
              <a:tblGrid>
                <a:gridCol w="354013">
                  <a:extLst>
                    <a:ext uri="{9D8B030D-6E8A-4147-A177-3AD203B41FA5}">
                      <a16:colId xmlns:a16="http://schemas.microsoft.com/office/drawing/2014/main" val="2347649612"/>
                    </a:ext>
                  </a:extLst>
                </a:gridCol>
                <a:gridCol w="354013">
                  <a:extLst>
                    <a:ext uri="{9D8B030D-6E8A-4147-A177-3AD203B41FA5}">
                      <a16:colId xmlns:a16="http://schemas.microsoft.com/office/drawing/2014/main" val="2171449389"/>
                    </a:ext>
                  </a:extLst>
                </a:gridCol>
                <a:gridCol w="354013">
                  <a:extLst>
                    <a:ext uri="{9D8B030D-6E8A-4147-A177-3AD203B41FA5}">
                      <a16:colId xmlns:a16="http://schemas.microsoft.com/office/drawing/2014/main" val="3735520065"/>
                    </a:ext>
                  </a:extLst>
                </a:gridCol>
                <a:gridCol w="354013">
                  <a:extLst>
                    <a:ext uri="{9D8B030D-6E8A-4147-A177-3AD203B41FA5}">
                      <a16:colId xmlns:a16="http://schemas.microsoft.com/office/drawing/2014/main" val="180703330"/>
                    </a:ext>
                  </a:extLst>
                </a:gridCol>
              </a:tblGrid>
              <a:tr h="276225">
                <a:tc>
                  <a:txBody>
                    <a:bodyPr/>
                    <a:lstStyle/>
                    <a:p>
                      <a:pPr algn="ctr"/>
                      <a:r>
                        <a:rPr lang="en-US" sz="1200" b="0" dirty="0">
                          <a:solidFill>
                            <a:schemeClr val="tx1"/>
                          </a:solidFill>
                        </a:rPr>
                        <a:t>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t</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11049948"/>
                  </a:ext>
                </a:extLst>
              </a:tr>
              <a:tr h="276225">
                <a:tc>
                  <a:txBody>
                    <a:bodyPr/>
                    <a:lstStyle/>
                    <a:p>
                      <a:pPr algn="ctr"/>
                      <a:r>
                        <a:rPr lang="en-US" sz="1200" b="0" dirty="0">
                          <a:solidFill>
                            <a:schemeClr val="tx1"/>
                          </a:solidFill>
                        </a:rPr>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t</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86380626"/>
                  </a:ext>
                </a:extLst>
              </a:tr>
            </a:tbl>
          </a:graphicData>
        </a:graphic>
      </p:graphicFrame>
      <p:graphicFrame>
        <p:nvGraphicFramePr>
          <p:cNvPr id="26" name="Table 25">
            <a:extLst>
              <a:ext uri="{FF2B5EF4-FFF2-40B4-BE49-F238E27FC236}">
                <a16:creationId xmlns:a16="http://schemas.microsoft.com/office/drawing/2014/main" id="{7E2B4367-F758-EF36-4FD9-A40D9B759857}"/>
              </a:ext>
            </a:extLst>
          </p:cNvPr>
          <p:cNvGraphicFramePr>
            <a:graphicFrameLocks noGrp="1"/>
          </p:cNvGraphicFramePr>
          <p:nvPr>
            <p:extLst>
              <p:ext uri="{D42A27DB-BD31-4B8C-83A1-F6EECF244321}">
                <p14:modId xmlns:p14="http://schemas.microsoft.com/office/powerpoint/2010/main" val="768809266"/>
              </p:ext>
            </p:extLst>
          </p:nvPr>
        </p:nvGraphicFramePr>
        <p:xfrm>
          <a:off x="9571830" y="3205480"/>
          <a:ext cx="1416052" cy="552450"/>
        </p:xfrm>
        <a:graphic>
          <a:graphicData uri="http://schemas.openxmlformats.org/drawingml/2006/table">
            <a:tbl>
              <a:tblPr firstRow="1" bandRow="1">
                <a:tableStyleId>{5C22544A-7EE6-4342-B048-85BDC9FD1C3A}</a:tableStyleId>
              </a:tblPr>
              <a:tblGrid>
                <a:gridCol w="354013">
                  <a:extLst>
                    <a:ext uri="{9D8B030D-6E8A-4147-A177-3AD203B41FA5}">
                      <a16:colId xmlns:a16="http://schemas.microsoft.com/office/drawing/2014/main" val="2347649612"/>
                    </a:ext>
                  </a:extLst>
                </a:gridCol>
                <a:gridCol w="354013">
                  <a:extLst>
                    <a:ext uri="{9D8B030D-6E8A-4147-A177-3AD203B41FA5}">
                      <a16:colId xmlns:a16="http://schemas.microsoft.com/office/drawing/2014/main" val="2171449389"/>
                    </a:ext>
                  </a:extLst>
                </a:gridCol>
                <a:gridCol w="354013">
                  <a:extLst>
                    <a:ext uri="{9D8B030D-6E8A-4147-A177-3AD203B41FA5}">
                      <a16:colId xmlns:a16="http://schemas.microsoft.com/office/drawing/2014/main" val="3735520065"/>
                    </a:ext>
                  </a:extLst>
                </a:gridCol>
                <a:gridCol w="354013">
                  <a:extLst>
                    <a:ext uri="{9D8B030D-6E8A-4147-A177-3AD203B41FA5}">
                      <a16:colId xmlns:a16="http://schemas.microsoft.com/office/drawing/2014/main" val="180703330"/>
                    </a:ext>
                  </a:extLst>
                </a:gridCol>
              </a:tblGrid>
              <a:tr h="276225">
                <a:tc>
                  <a:txBody>
                    <a:bodyPr/>
                    <a:lstStyle/>
                    <a:p>
                      <a:pPr algn="ctr"/>
                      <a:r>
                        <a:rPr lang="en-US" sz="1200" b="0" dirty="0">
                          <a:solidFill>
                            <a:schemeClr val="tx1"/>
                          </a:solidFill>
                        </a:rPr>
                        <a:t>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11049948"/>
                  </a:ext>
                </a:extLst>
              </a:tr>
              <a:tr h="276225">
                <a:tc>
                  <a:txBody>
                    <a:bodyPr/>
                    <a:lstStyle/>
                    <a:p>
                      <a:pPr algn="ctr"/>
                      <a:r>
                        <a:rPr lang="en-US" sz="1200" b="0" dirty="0">
                          <a:solidFill>
                            <a:schemeClr val="tx1"/>
                          </a:solidFill>
                        </a:rPr>
                        <a:t>c</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t</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pPr algn="ctr"/>
                      <a:r>
                        <a:rPr lang="en-US" sz="1200" b="0" dirty="0">
                          <a:solidFill>
                            <a:schemeClr val="tx1"/>
                          </a:solidFill>
                        </a:rPr>
                        <a:t>g</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86380626"/>
                  </a:ext>
                </a:extLst>
              </a:tr>
            </a:tbl>
          </a:graphicData>
        </a:graphic>
      </p:graphicFrame>
      <p:sp>
        <p:nvSpPr>
          <p:cNvPr id="27" name="Rectangle 26">
            <a:extLst>
              <a:ext uri="{FF2B5EF4-FFF2-40B4-BE49-F238E27FC236}">
                <a16:creationId xmlns:a16="http://schemas.microsoft.com/office/drawing/2014/main" id="{7519DF9F-D6E3-A9C1-D670-A32F4FABD1A0}"/>
              </a:ext>
            </a:extLst>
          </p:cNvPr>
          <p:cNvSpPr/>
          <p:nvPr/>
        </p:nvSpPr>
        <p:spPr>
          <a:xfrm>
            <a:off x="774700" y="3205480"/>
            <a:ext cx="412750" cy="552450"/>
          </a:xfrm>
          <a:prstGeom prst="rect">
            <a:avLst/>
          </a:prstGeom>
          <a:solidFill>
            <a:srgbClr val="FFFF00"/>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105FF297-813D-ED1D-8A9E-B8D6F12D36F6}"/>
              </a:ext>
            </a:extLst>
          </p:cNvPr>
          <p:cNvSpPr/>
          <p:nvPr/>
        </p:nvSpPr>
        <p:spPr>
          <a:xfrm>
            <a:off x="11004550" y="3205480"/>
            <a:ext cx="412750" cy="552450"/>
          </a:xfrm>
          <a:prstGeom prst="rect">
            <a:avLst/>
          </a:prstGeom>
          <a:solidFill>
            <a:srgbClr val="FFFF00"/>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26FC87-2760-76B7-E29D-2CBA51045FD7}"/>
              </a:ext>
            </a:extLst>
          </p:cNvPr>
          <p:cNvSpPr/>
          <p:nvPr/>
        </p:nvSpPr>
        <p:spPr>
          <a:xfrm>
            <a:off x="8483600" y="3205480"/>
            <a:ext cx="412750" cy="552450"/>
          </a:xfrm>
          <a:prstGeom prst="rect">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0B6D32B-5B1E-C1C3-B27E-4404CE33EF73}"/>
              </a:ext>
            </a:extLst>
          </p:cNvPr>
          <p:cNvSpPr/>
          <p:nvPr/>
        </p:nvSpPr>
        <p:spPr>
          <a:xfrm>
            <a:off x="3341689" y="3205480"/>
            <a:ext cx="412750" cy="552450"/>
          </a:xfrm>
          <a:prstGeom prst="rect">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DF7AB49B-FA7C-C81F-D51E-D73D9DE064BA}"/>
              </a:ext>
            </a:extLst>
          </p:cNvPr>
          <p:cNvSpPr/>
          <p:nvPr/>
        </p:nvSpPr>
        <p:spPr>
          <a:xfrm>
            <a:off x="5187952" y="3205480"/>
            <a:ext cx="1860550" cy="552450"/>
          </a:xfrm>
          <a:prstGeom prst="rect">
            <a:avLst/>
          </a:prstGeom>
          <a:solidFill>
            <a:srgbClr val="E97132"/>
          </a:solidFill>
          <a:ln>
            <a:solidFill>
              <a:srgbClr val="E9713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opd</a:t>
            </a:r>
            <a:endParaRPr lang="en-US" dirty="0"/>
          </a:p>
        </p:txBody>
      </p:sp>
      <p:sp>
        <p:nvSpPr>
          <p:cNvPr id="38" name="TextBox 37">
            <a:extLst>
              <a:ext uri="{FF2B5EF4-FFF2-40B4-BE49-F238E27FC236}">
                <a16:creationId xmlns:a16="http://schemas.microsoft.com/office/drawing/2014/main" id="{5A2CD199-8BB1-634E-246F-E8889AA48147}"/>
              </a:ext>
            </a:extLst>
          </p:cNvPr>
          <p:cNvSpPr txBox="1"/>
          <p:nvPr/>
        </p:nvSpPr>
        <p:spPr>
          <a:xfrm>
            <a:off x="187328" y="2836148"/>
            <a:ext cx="1860550" cy="369332"/>
          </a:xfrm>
          <a:prstGeom prst="rect">
            <a:avLst/>
          </a:prstGeom>
          <a:noFill/>
        </p:spPr>
        <p:txBody>
          <a:bodyPr wrap="square" rtlCol="0">
            <a:spAutoFit/>
          </a:bodyPr>
          <a:lstStyle/>
          <a:p>
            <a:pPr algn="ctr"/>
            <a:r>
              <a:rPr lang="en-US" dirty="0" err="1"/>
              <a:t>BsmBI</a:t>
            </a:r>
            <a:r>
              <a:rPr lang="en-US" dirty="0"/>
              <a:t> rec site</a:t>
            </a:r>
          </a:p>
        </p:txBody>
      </p:sp>
      <p:sp>
        <p:nvSpPr>
          <p:cNvPr id="43" name="TextBox 42">
            <a:extLst>
              <a:ext uri="{FF2B5EF4-FFF2-40B4-BE49-F238E27FC236}">
                <a16:creationId xmlns:a16="http://schemas.microsoft.com/office/drawing/2014/main" id="{FB4C47D4-476A-1F65-C0EB-BDD48928490B}"/>
              </a:ext>
            </a:extLst>
          </p:cNvPr>
          <p:cNvSpPr txBox="1"/>
          <p:nvPr/>
        </p:nvSpPr>
        <p:spPr>
          <a:xfrm>
            <a:off x="10201272" y="2836148"/>
            <a:ext cx="1860550" cy="369332"/>
          </a:xfrm>
          <a:prstGeom prst="rect">
            <a:avLst/>
          </a:prstGeom>
          <a:noFill/>
        </p:spPr>
        <p:txBody>
          <a:bodyPr wrap="square" rtlCol="0">
            <a:spAutoFit/>
          </a:bodyPr>
          <a:lstStyle/>
          <a:p>
            <a:pPr algn="ctr"/>
            <a:r>
              <a:rPr lang="en-US" dirty="0" err="1"/>
              <a:t>BsmBI</a:t>
            </a:r>
            <a:r>
              <a:rPr lang="en-US" dirty="0"/>
              <a:t> rec site</a:t>
            </a:r>
          </a:p>
        </p:txBody>
      </p:sp>
      <p:sp>
        <p:nvSpPr>
          <p:cNvPr id="47" name="TextBox 46">
            <a:extLst>
              <a:ext uri="{FF2B5EF4-FFF2-40B4-BE49-F238E27FC236}">
                <a16:creationId xmlns:a16="http://schemas.microsoft.com/office/drawing/2014/main" id="{D2562CCF-CB27-6B66-8FED-E4E7A8E13795}"/>
              </a:ext>
            </a:extLst>
          </p:cNvPr>
          <p:cNvSpPr txBox="1"/>
          <p:nvPr/>
        </p:nvSpPr>
        <p:spPr>
          <a:xfrm>
            <a:off x="7694612" y="2836148"/>
            <a:ext cx="1860550" cy="369332"/>
          </a:xfrm>
          <a:prstGeom prst="rect">
            <a:avLst/>
          </a:prstGeom>
          <a:noFill/>
        </p:spPr>
        <p:txBody>
          <a:bodyPr wrap="square" rtlCol="0">
            <a:spAutoFit/>
          </a:bodyPr>
          <a:lstStyle/>
          <a:p>
            <a:pPr algn="ctr"/>
            <a:r>
              <a:rPr lang="en-US" dirty="0"/>
              <a:t>BsaI rec site</a:t>
            </a:r>
          </a:p>
        </p:txBody>
      </p:sp>
      <p:sp>
        <p:nvSpPr>
          <p:cNvPr id="48" name="TextBox 47">
            <a:extLst>
              <a:ext uri="{FF2B5EF4-FFF2-40B4-BE49-F238E27FC236}">
                <a16:creationId xmlns:a16="http://schemas.microsoft.com/office/drawing/2014/main" id="{C0E93D88-B297-AE86-8278-17E41077E63E}"/>
              </a:ext>
            </a:extLst>
          </p:cNvPr>
          <p:cNvSpPr txBox="1"/>
          <p:nvPr/>
        </p:nvSpPr>
        <p:spPr>
          <a:xfrm>
            <a:off x="2744788" y="2836148"/>
            <a:ext cx="1860550" cy="369332"/>
          </a:xfrm>
          <a:prstGeom prst="rect">
            <a:avLst/>
          </a:prstGeom>
          <a:noFill/>
        </p:spPr>
        <p:txBody>
          <a:bodyPr wrap="square" rtlCol="0">
            <a:spAutoFit/>
          </a:bodyPr>
          <a:lstStyle/>
          <a:p>
            <a:pPr algn="ctr"/>
            <a:r>
              <a:rPr lang="en-US" dirty="0"/>
              <a:t>BsaI rec site</a:t>
            </a:r>
          </a:p>
        </p:txBody>
      </p:sp>
      <p:sp>
        <p:nvSpPr>
          <p:cNvPr id="49" name="TextBox 48">
            <a:extLst>
              <a:ext uri="{FF2B5EF4-FFF2-40B4-BE49-F238E27FC236}">
                <a16:creationId xmlns:a16="http://schemas.microsoft.com/office/drawing/2014/main" id="{929925E7-EBCC-36E2-FEA9-8BA418353812}"/>
              </a:ext>
            </a:extLst>
          </p:cNvPr>
          <p:cNvSpPr txBox="1"/>
          <p:nvPr/>
        </p:nvSpPr>
        <p:spPr>
          <a:xfrm>
            <a:off x="2050260" y="3827780"/>
            <a:ext cx="1860550" cy="369332"/>
          </a:xfrm>
          <a:prstGeom prst="rect">
            <a:avLst/>
          </a:prstGeom>
          <a:noFill/>
        </p:spPr>
        <p:txBody>
          <a:bodyPr wrap="square" rtlCol="0">
            <a:spAutoFit/>
          </a:bodyPr>
          <a:lstStyle/>
          <a:p>
            <a:pPr algn="ctr"/>
            <a:r>
              <a:rPr lang="en-US" dirty="0"/>
              <a:t>spacer</a:t>
            </a:r>
          </a:p>
        </p:txBody>
      </p:sp>
      <p:sp>
        <p:nvSpPr>
          <p:cNvPr id="50" name="TextBox 49">
            <a:extLst>
              <a:ext uri="{FF2B5EF4-FFF2-40B4-BE49-F238E27FC236}">
                <a16:creationId xmlns:a16="http://schemas.microsoft.com/office/drawing/2014/main" id="{75CF6107-07B0-E209-A66A-CD04DA57A5AE}"/>
              </a:ext>
            </a:extLst>
          </p:cNvPr>
          <p:cNvSpPr txBox="1"/>
          <p:nvPr/>
        </p:nvSpPr>
        <p:spPr>
          <a:xfrm>
            <a:off x="8340722" y="3827780"/>
            <a:ext cx="1860550" cy="369332"/>
          </a:xfrm>
          <a:prstGeom prst="rect">
            <a:avLst/>
          </a:prstGeom>
          <a:noFill/>
        </p:spPr>
        <p:txBody>
          <a:bodyPr wrap="square" rtlCol="0">
            <a:spAutoFit/>
          </a:bodyPr>
          <a:lstStyle/>
          <a:p>
            <a:pPr algn="ctr"/>
            <a:r>
              <a:rPr lang="en-US" dirty="0"/>
              <a:t>spacer</a:t>
            </a:r>
          </a:p>
        </p:txBody>
      </p:sp>
      <p:cxnSp>
        <p:nvCxnSpPr>
          <p:cNvPr id="52" name="Straight Arrow Connector 51">
            <a:extLst>
              <a:ext uri="{FF2B5EF4-FFF2-40B4-BE49-F238E27FC236}">
                <a16:creationId xmlns:a16="http://schemas.microsoft.com/office/drawing/2014/main" id="{31B33DFB-25BE-F345-90CC-646100F8D907}"/>
              </a:ext>
            </a:extLst>
          </p:cNvPr>
          <p:cNvCxnSpPr>
            <a:cxnSpLocks/>
          </p:cNvCxnSpPr>
          <p:nvPr/>
        </p:nvCxnSpPr>
        <p:spPr>
          <a:xfrm>
            <a:off x="2980535" y="3594100"/>
            <a:ext cx="0" cy="32385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2120DCBE-6116-F17F-B1AA-4AC68CD6E99D}"/>
              </a:ext>
            </a:extLst>
          </p:cNvPr>
          <p:cNvCxnSpPr>
            <a:cxnSpLocks/>
          </p:cNvCxnSpPr>
          <p:nvPr/>
        </p:nvCxnSpPr>
        <p:spPr>
          <a:xfrm>
            <a:off x="9270997" y="3594100"/>
            <a:ext cx="0" cy="32385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54" name="TextBox 53">
            <a:extLst>
              <a:ext uri="{FF2B5EF4-FFF2-40B4-BE49-F238E27FC236}">
                <a16:creationId xmlns:a16="http://schemas.microsoft.com/office/drawing/2014/main" id="{7E44B0DF-AB90-BEB3-DAB2-BF031D762D9E}"/>
              </a:ext>
            </a:extLst>
          </p:cNvPr>
          <p:cNvSpPr txBox="1"/>
          <p:nvPr/>
        </p:nvSpPr>
        <p:spPr>
          <a:xfrm>
            <a:off x="635000" y="5130642"/>
            <a:ext cx="8939212" cy="369332"/>
          </a:xfrm>
          <a:prstGeom prst="rect">
            <a:avLst/>
          </a:prstGeom>
          <a:noFill/>
        </p:spPr>
        <p:txBody>
          <a:bodyPr wrap="square" rtlCol="0">
            <a:spAutoFit/>
          </a:bodyPr>
          <a:lstStyle/>
          <a:p>
            <a:r>
              <a:rPr lang="en-US" dirty="0"/>
              <a:t>*CDS(</a:t>
            </a:r>
            <a:r>
              <a:rPr lang="en-US" dirty="0" err="1"/>
              <a:t>opd</a:t>
            </a:r>
            <a:r>
              <a:rPr lang="en-US" dirty="0"/>
              <a:t>) shouldn’t include any </a:t>
            </a:r>
            <a:r>
              <a:rPr lang="en-US" dirty="0" err="1"/>
              <a:t>BsmBI</a:t>
            </a:r>
            <a:r>
              <a:rPr lang="en-US" dirty="0"/>
              <a:t> rec site or BsaI rec site: none found</a:t>
            </a:r>
          </a:p>
        </p:txBody>
      </p:sp>
    </p:spTree>
    <p:extLst>
      <p:ext uri="{BB962C8B-B14F-4D97-AF65-F5344CB8AC3E}">
        <p14:creationId xmlns:p14="http://schemas.microsoft.com/office/powerpoint/2010/main" val="42892344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8CBF2-7EFC-3D3C-EA80-8FB713E3FF48}"/>
              </a:ext>
            </a:extLst>
          </p:cNvPr>
          <p:cNvSpPr>
            <a:spLocks noGrp="1"/>
          </p:cNvSpPr>
          <p:nvPr>
            <p:ph type="title"/>
          </p:nvPr>
        </p:nvSpPr>
        <p:spPr>
          <a:xfrm>
            <a:off x="838200" y="18255"/>
            <a:ext cx="10515600" cy="1325563"/>
          </a:xfrm>
        </p:spPr>
        <p:txBody>
          <a:bodyPr/>
          <a:lstStyle/>
          <a:p>
            <a:r>
              <a:rPr lang="en-US" b="1" dirty="0"/>
              <a:t>Check the spacer length: 104bp</a:t>
            </a:r>
          </a:p>
        </p:txBody>
      </p:sp>
      <p:pic>
        <p:nvPicPr>
          <p:cNvPr id="9" name="Picture 8">
            <a:extLst>
              <a:ext uri="{FF2B5EF4-FFF2-40B4-BE49-F238E27FC236}">
                <a16:creationId xmlns:a16="http://schemas.microsoft.com/office/drawing/2014/main" id="{BAB24E7F-906E-F803-AD5A-E2BF6C09534B}"/>
              </a:ext>
            </a:extLst>
          </p:cNvPr>
          <p:cNvPicPr>
            <a:picLocks noChangeAspect="1"/>
          </p:cNvPicPr>
          <p:nvPr/>
        </p:nvPicPr>
        <p:blipFill>
          <a:blip r:embed="rId2"/>
          <a:stretch>
            <a:fillRect/>
          </a:stretch>
        </p:blipFill>
        <p:spPr>
          <a:xfrm>
            <a:off x="838200" y="3701456"/>
            <a:ext cx="4483100" cy="2496808"/>
          </a:xfrm>
          <a:prstGeom prst="rect">
            <a:avLst/>
          </a:prstGeom>
        </p:spPr>
      </p:pic>
      <p:pic>
        <p:nvPicPr>
          <p:cNvPr id="11" name="Picture 10">
            <a:extLst>
              <a:ext uri="{FF2B5EF4-FFF2-40B4-BE49-F238E27FC236}">
                <a16:creationId xmlns:a16="http://schemas.microsoft.com/office/drawing/2014/main" id="{7739D238-30D2-E0F2-43F6-B5ECC3FA63B5}"/>
              </a:ext>
            </a:extLst>
          </p:cNvPr>
          <p:cNvPicPr>
            <a:picLocks noChangeAspect="1"/>
          </p:cNvPicPr>
          <p:nvPr/>
        </p:nvPicPr>
        <p:blipFill>
          <a:blip r:embed="rId3"/>
          <a:srcRect l="24525" r="1941"/>
          <a:stretch/>
        </p:blipFill>
        <p:spPr>
          <a:xfrm>
            <a:off x="838200" y="1406102"/>
            <a:ext cx="4178300" cy="2233070"/>
          </a:xfrm>
          <a:prstGeom prst="rect">
            <a:avLst/>
          </a:prstGeom>
        </p:spPr>
      </p:pic>
      <p:cxnSp>
        <p:nvCxnSpPr>
          <p:cNvPr id="12" name="Straight Connector 11">
            <a:extLst>
              <a:ext uri="{FF2B5EF4-FFF2-40B4-BE49-F238E27FC236}">
                <a16:creationId xmlns:a16="http://schemas.microsoft.com/office/drawing/2014/main" id="{1248078D-73B0-E9E1-D752-FBAF52C6911B}"/>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4043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80BFF-FD2A-3D2A-E83C-F2098F39EB38}"/>
              </a:ext>
            </a:extLst>
          </p:cNvPr>
          <p:cNvSpPr>
            <a:spLocks noGrp="1"/>
          </p:cNvSpPr>
          <p:nvPr>
            <p:ph type="title"/>
          </p:nvPr>
        </p:nvSpPr>
        <p:spPr>
          <a:xfrm>
            <a:off x="838200" y="18255"/>
            <a:ext cx="10515600" cy="1325563"/>
          </a:xfrm>
        </p:spPr>
        <p:txBody>
          <a:bodyPr/>
          <a:lstStyle/>
          <a:p>
            <a:r>
              <a:rPr lang="en-US" b="1" dirty="0"/>
              <a:t>Spacer sequence should be…</a:t>
            </a:r>
          </a:p>
        </p:txBody>
      </p:sp>
      <p:cxnSp>
        <p:nvCxnSpPr>
          <p:cNvPr id="4" name="Straight Connector 3">
            <a:extLst>
              <a:ext uri="{FF2B5EF4-FFF2-40B4-BE49-F238E27FC236}">
                <a16:creationId xmlns:a16="http://schemas.microsoft.com/office/drawing/2014/main" id="{BDF52F72-71C5-C1AE-6150-C49B37898C2B}"/>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graphicFrame>
        <p:nvGraphicFramePr>
          <p:cNvPr id="5" name="Table 4">
            <a:extLst>
              <a:ext uri="{FF2B5EF4-FFF2-40B4-BE49-F238E27FC236}">
                <a16:creationId xmlns:a16="http://schemas.microsoft.com/office/drawing/2014/main" id="{42A447DD-0585-E71C-6F25-B3F2AB9F5217}"/>
              </a:ext>
            </a:extLst>
          </p:cNvPr>
          <p:cNvGraphicFramePr>
            <a:graphicFrameLocks noGrp="1"/>
          </p:cNvGraphicFramePr>
          <p:nvPr>
            <p:extLst>
              <p:ext uri="{D42A27DB-BD31-4B8C-83A1-F6EECF244321}">
                <p14:modId xmlns:p14="http://schemas.microsoft.com/office/powerpoint/2010/main" val="1040611506"/>
              </p:ext>
            </p:extLst>
          </p:nvPr>
        </p:nvGraphicFramePr>
        <p:xfrm>
          <a:off x="838200" y="1343818"/>
          <a:ext cx="7689850" cy="4942840"/>
        </p:xfrm>
        <a:graphic>
          <a:graphicData uri="http://schemas.openxmlformats.org/drawingml/2006/table">
            <a:tbl>
              <a:tblPr firstRow="1" bandRow="1">
                <a:tableStyleId>{5C22544A-7EE6-4342-B048-85BDC9FD1C3A}</a:tableStyleId>
              </a:tblPr>
              <a:tblGrid>
                <a:gridCol w="3378200">
                  <a:extLst>
                    <a:ext uri="{9D8B030D-6E8A-4147-A177-3AD203B41FA5}">
                      <a16:colId xmlns:a16="http://schemas.microsoft.com/office/drawing/2014/main" val="2313992721"/>
                    </a:ext>
                  </a:extLst>
                </a:gridCol>
                <a:gridCol w="4311650">
                  <a:extLst>
                    <a:ext uri="{9D8B030D-6E8A-4147-A177-3AD203B41FA5}">
                      <a16:colId xmlns:a16="http://schemas.microsoft.com/office/drawing/2014/main" val="1151548458"/>
                    </a:ext>
                  </a:extLst>
                </a:gridCol>
              </a:tblGrid>
              <a:tr h="370840">
                <a:tc>
                  <a:txBody>
                    <a:bodyPr/>
                    <a:lstStyle/>
                    <a:p>
                      <a:r>
                        <a:rPr lang="en-US" dirty="0"/>
                        <a:t>Condition </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E97132"/>
                    </a:solidFill>
                  </a:tcPr>
                </a:tc>
                <a:tc>
                  <a:txBody>
                    <a:bodyPr/>
                    <a:lstStyle/>
                    <a:p>
                      <a:r>
                        <a:rPr lang="en-US" dirty="0"/>
                        <a:t>Why</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E97132"/>
                    </a:solidFill>
                  </a:tcPr>
                </a:tc>
                <a:extLst>
                  <a:ext uri="{0D108BD9-81ED-4DB2-BD59-A6C34878D82A}">
                    <a16:rowId xmlns:a16="http://schemas.microsoft.com/office/drawing/2014/main" val="3830268923"/>
                  </a:ext>
                </a:extLst>
              </a:tr>
              <a:tr h="370840">
                <a:tc>
                  <a:txBody>
                    <a:bodyPr/>
                    <a:lstStyle/>
                    <a:p>
                      <a:r>
                        <a:rPr lang="en-US" dirty="0"/>
                        <a:t>Maintain GC content between 40–60%</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r>
                        <a:rPr lang="en-US" dirty="0"/>
                        <a:t>If it is too AT-rich or GC-rich, the structure can become either too unstable or too rigid.</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110180548"/>
                  </a:ext>
                </a:extLst>
              </a:tr>
              <a:tr h="370840">
                <a:tc>
                  <a:txBody>
                    <a:bodyPr/>
                    <a:lstStyle/>
                    <a:p>
                      <a:r>
                        <a:rPr lang="en-US" dirty="0"/>
                        <a:t>Avoid hairpin structure formation</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r>
                        <a:rPr lang="en-US" dirty="0"/>
                        <a:t>Hairpins (self-complementary binding within the sequence) can interfere with Golden Gate assembly or plasmid replication.</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85901599"/>
                  </a:ext>
                </a:extLst>
              </a:tr>
              <a:tr h="370840">
                <a:tc>
                  <a:txBody>
                    <a:bodyPr/>
                    <a:lstStyle/>
                    <a:p>
                      <a:r>
                        <a:rPr lang="en-US" dirty="0"/>
                        <a:t>Avoid repeats/palindromic sequences</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r>
                        <a:rPr lang="en-US" dirty="0"/>
                        <a:t>Too many repeats or palindromic sequences can increase plasmid instability.</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134704703"/>
                  </a:ext>
                </a:extLst>
              </a:tr>
              <a:tr h="370840">
                <a:tc>
                  <a:txBody>
                    <a:bodyPr/>
                    <a:lstStyle/>
                    <a:p>
                      <a:r>
                        <a:rPr lang="en-US" dirty="0"/>
                        <a:t>Do not include strong promoter elements (-10/-35 boxes)</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r>
                        <a:rPr lang="en-US" dirty="0"/>
                        <a:t>Accidental binding of RNA polymerase could lead to unintended transcription.</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606787017"/>
                  </a:ext>
                </a:extLst>
              </a:tr>
              <a:tr h="370840">
                <a:tc>
                  <a:txBody>
                    <a:bodyPr/>
                    <a:lstStyle/>
                    <a:p>
                      <a:r>
                        <a:rPr lang="en-US" dirty="0"/>
                        <a:t>Do not include translation start codons (ATG) or ribosome binding sites (RBS)</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tc>
                  <a:txBody>
                    <a:bodyPr/>
                    <a:lstStyle/>
                    <a:p>
                      <a:r>
                        <a:rPr lang="en-US" dirty="0"/>
                        <a:t>Unwanted protein synthesis could occur from incorrect regions.</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083389423"/>
                  </a:ext>
                </a:extLst>
              </a:tr>
            </a:tbl>
          </a:graphicData>
        </a:graphic>
      </p:graphicFrame>
      <p:pic>
        <p:nvPicPr>
          <p:cNvPr id="14" name="Picture 13">
            <a:extLst>
              <a:ext uri="{FF2B5EF4-FFF2-40B4-BE49-F238E27FC236}">
                <a16:creationId xmlns:a16="http://schemas.microsoft.com/office/drawing/2014/main" id="{72FF3BA6-B933-D2E0-A3B4-2435C5355E35}"/>
              </a:ext>
            </a:extLst>
          </p:cNvPr>
          <p:cNvPicPr>
            <a:picLocks noChangeAspect="1"/>
          </p:cNvPicPr>
          <p:nvPr/>
        </p:nvPicPr>
        <p:blipFill>
          <a:blip r:embed="rId2"/>
          <a:stretch>
            <a:fillRect/>
          </a:stretch>
        </p:blipFill>
        <p:spPr>
          <a:xfrm>
            <a:off x="8782050" y="1343818"/>
            <a:ext cx="3162300" cy="2287778"/>
          </a:xfrm>
          <a:prstGeom prst="rect">
            <a:avLst/>
          </a:prstGeom>
        </p:spPr>
      </p:pic>
    </p:spTree>
    <p:extLst>
      <p:ext uri="{BB962C8B-B14F-4D97-AF65-F5344CB8AC3E}">
        <p14:creationId xmlns:p14="http://schemas.microsoft.com/office/powerpoint/2010/main" val="23616107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B1C8D2-B5DE-4AB6-1E3A-EEDD8D8DC5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642-A57E-910D-95F4-F465DDF93B92}"/>
              </a:ext>
            </a:extLst>
          </p:cNvPr>
          <p:cNvSpPr>
            <a:spLocks noGrp="1"/>
          </p:cNvSpPr>
          <p:nvPr>
            <p:ph type="title"/>
          </p:nvPr>
        </p:nvSpPr>
        <p:spPr/>
        <p:txBody>
          <a:bodyPr>
            <a:normAutofit/>
          </a:bodyPr>
          <a:lstStyle/>
          <a:p>
            <a:r>
              <a:rPr lang="en-US" sz="4800" b="1" dirty="0"/>
              <a:t>Vector Building - Entry Vector 4</a:t>
            </a:r>
          </a:p>
        </p:txBody>
      </p:sp>
      <p:sp>
        <p:nvSpPr>
          <p:cNvPr id="3" name="Text Placeholder 2">
            <a:extLst>
              <a:ext uri="{FF2B5EF4-FFF2-40B4-BE49-F238E27FC236}">
                <a16:creationId xmlns:a16="http://schemas.microsoft.com/office/drawing/2014/main" id="{1CC4A7B1-302C-C18B-C0B5-8211208D778C}"/>
              </a:ext>
            </a:extLst>
          </p:cNvPr>
          <p:cNvSpPr>
            <a:spLocks noGrp="1"/>
          </p:cNvSpPr>
          <p:nvPr>
            <p:ph type="body" idx="1"/>
          </p:nvPr>
        </p:nvSpPr>
        <p:spPr/>
        <p:txBody>
          <a:bodyPr/>
          <a:lstStyle/>
          <a:p>
            <a:r>
              <a:rPr lang="en-US" dirty="0"/>
              <a:t>Terminator</a:t>
            </a:r>
          </a:p>
        </p:txBody>
      </p:sp>
      <p:cxnSp>
        <p:nvCxnSpPr>
          <p:cNvPr id="4" name="Straight Connector 3">
            <a:extLst>
              <a:ext uri="{FF2B5EF4-FFF2-40B4-BE49-F238E27FC236}">
                <a16:creationId xmlns:a16="http://schemas.microsoft.com/office/drawing/2014/main" id="{31A1C1D5-6671-590E-9D69-AC62E6791935}"/>
              </a:ext>
            </a:extLst>
          </p:cNvPr>
          <p:cNvCxnSpPr>
            <a:cxnSpLocks/>
          </p:cNvCxnSpPr>
          <p:nvPr/>
        </p:nvCxnSpPr>
        <p:spPr>
          <a:xfrm>
            <a:off x="831850" y="4561524"/>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DB1D8E87-484C-70C4-36C7-84201C6860C1}"/>
              </a:ext>
            </a:extLst>
          </p:cNvPr>
          <p:cNvPicPr>
            <a:picLocks noChangeAspect="1"/>
          </p:cNvPicPr>
          <p:nvPr/>
        </p:nvPicPr>
        <p:blipFill>
          <a:blip r:embed="rId2"/>
          <a:stretch>
            <a:fillRect/>
          </a:stretch>
        </p:blipFill>
        <p:spPr>
          <a:xfrm>
            <a:off x="844550" y="333100"/>
            <a:ext cx="3276600" cy="3260741"/>
          </a:xfrm>
          <a:prstGeom prst="rect">
            <a:avLst/>
          </a:prstGeom>
        </p:spPr>
      </p:pic>
    </p:spTree>
    <p:extLst>
      <p:ext uri="{BB962C8B-B14F-4D97-AF65-F5344CB8AC3E}">
        <p14:creationId xmlns:p14="http://schemas.microsoft.com/office/powerpoint/2010/main" val="36110828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45A052-230C-25C4-AF1F-7A0543377C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4334E0-8685-6A8D-A7FE-227C39E43E46}"/>
              </a:ext>
            </a:extLst>
          </p:cNvPr>
          <p:cNvSpPr>
            <a:spLocks noGrp="1"/>
          </p:cNvSpPr>
          <p:nvPr>
            <p:ph type="title"/>
          </p:nvPr>
        </p:nvSpPr>
        <p:spPr>
          <a:xfrm>
            <a:off x="838200" y="18255"/>
            <a:ext cx="10515600" cy="1325563"/>
          </a:xfrm>
        </p:spPr>
        <p:txBody>
          <a:bodyPr/>
          <a:lstStyle/>
          <a:p>
            <a:r>
              <a:rPr lang="en-US" b="1" dirty="0"/>
              <a:t>Entry vector backbone</a:t>
            </a:r>
          </a:p>
        </p:txBody>
      </p:sp>
      <p:sp>
        <p:nvSpPr>
          <p:cNvPr id="3" name="Content Placeholder 2">
            <a:extLst>
              <a:ext uri="{FF2B5EF4-FFF2-40B4-BE49-F238E27FC236}">
                <a16:creationId xmlns:a16="http://schemas.microsoft.com/office/drawing/2014/main" id="{332142EC-0A6C-F506-88B5-51963AAC97A3}"/>
              </a:ext>
            </a:extLst>
          </p:cNvPr>
          <p:cNvSpPr>
            <a:spLocks noGrp="1"/>
          </p:cNvSpPr>
          <p:nvPr>
            <p:ph idx="1"/>
          </p:nvPr>
        </p:nvSpPr>
        <p:spPr>
          <a:xfrm>
            <a:off x="6889750" y="2616199"/>
            <a:ext cx="4406900" cy="3560763"/>
          </a:xfrm>
        </p:spPr>
        <p:txBody>
          <a:bodyPr>
            <a:normAutofit/>
          </a:bodyPr>
          <a:lstStyle/>
          <a:p>
            <a:pPr marL="0" indent="0">
              <a:buNone/>
            </a:pPr>
            <a:r>
              <a:rPr lang="en-US" sz="1800" b="1" dirty="0"/>
              <a:t>[pBTK001]</a:t>
            </a:r>
          </a:p>
          <a:p>
            <a:pPr marL="0" indent="0">
              <a:buNone/>
            </a:pPr>
            <a:r>
              <a:rPr lang="en-US" sz="1400" dirty="0"/>
              <a:t>pBTK001 is the base entry vector used in the Bee Microbiome Toolkit (BTK) system, designed as a broad-host-range backbone plasmid. It contains a </a:t>
            </a:r>
            <a:r>
              <a:rPr lang="en-US" sz="1400" dirty="0" err="1"/>
              <a:t>superfolder</a:t>
            </a:r>
            <a:r>
              <a:rPr lang="en-US" sz="1400" dirty="0"/>
              <a:t> GFP gene, allowing for easy verification of assembly and expression. The plasmid confers chloramphenicol resistance (12.5 µg/mL) and replicates as a low-copy plasmid in E. coli DH5α. It uses the P15A origin of replication and is primarily intended for applications in synthetic biology. pBTK001 serves as the starting point for Golden Gate assembly of entry parts, supporting a wide range of genetic combinations and recombination experiments.</a:t>
            </a:r>
          </a:p>
        </p:txBody>
      </p:sp>
      <p:cxnSp>
        <p:nvCxnSpPr>
          <p:cNvPr id="5" name="Straight Connector 4">
            <a:extLst>
              <a:ext uri="{FF2B5EF4-FFF2-40B4-BE49-F238E27FC236}">
                <a16:creationId xmlns:a16="http://schemas.microsoft.com/office/drawing/2014/main" id="{1B3E22AC-DA2B-07AD-2CC9-005DE6D31206}"/>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32770" name="Picture 2" descr="254611_map">
            <a:extLst>
              <a:ext uri="{FF2B5EF4-FFF2-40B4-BE49-F238E27FC236}">
                <a16:creationId xmlns:a16="http://schemas.microsoft.com/office/drawing/2014/main" id="{BDF7C9A3-AA76-A3D7-5876-D8AD13D3CC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5801" y="1939130"/>
            <a:ext cx="4375350" cy="3748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1122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16FBF-851A-6525-78B4-782FC82223D0}"/>
              </a:ext>
            </a:extLst>
          </p:cNvPr>
          <p:cNvSpPr>
            <a:spLocks noGrp="1"/>
          </p:cNvSpPr>
          <p:nvPr>
            <p:ph type="title"/>
          </p:nvPr>
        </p:nvSpPr>
        <p:spPr>
          <a:xfrm>
            <a:off x="838200" y="18255"/>
            <a:ext cx="10515600" cy="1325563"/>
          </a:xfrm>
        </p:spPr>
        <p:txBody>
          <a:bodyPr/>
          <a:lstStyle/>
          <a:p>
            <a:r>
              <a:rPr lang="en-US" b="1" dirty="0"/>
              <a:t>New method</a:t>
            </a:r>
          </a:p>
        </p:txBody>
      </p:sp>
      <p:sp>
        <p:nvSpPr>
          <p:cNvPr id="3" name="Content Placeholder 2">
            <a:extLst>
              <a:ext uri="{FF2B5EF4-FFF2-40B4-BE49-F238E27FC236}">
                <a16:creationId xmlns:a16="http://schemas.microsoft.com/office/drawing/2014/main" id="{DC6EE2CB-72B4-AE1F-D9F9-557AA839884F}"/>
              </a:ext>
            </a:extLst>
          </p:cNvPr>
          <p:cNvSpPr>
            <a:spLocks noGrp="1"/>
          </p:cNvSpPr>
          <p:nvPr>
            <p:ph idx="1"/>
          </p:nvPr>
        </p:nvSpPr>
        <p:spPr>
          <a:xfrm>
            <a:off x="6214534" y="1366836"/>
            <a:ext cx="5223934" cy="4644496"/>
          </a:xfrm>
        </p:spPr>
        <p:txBody>
          <a:bodyPr>
            <a:normAutofit/>
          </a:bodyPr>
          <a:lstStyle/>
          <a:p>
            <a:pPr marL="0" indent="0">
              <a:buNone/>
            </a:pPr>
            <a:r>
              <a:rPr lang="en-US" sz="2400" b="1" dirty="0"/>
              <a:t>[SnODIFY]</a:t>
            </a:r>
          </a:p>
          <a:p>
            <a:r>
              <a:rPr lang="en-US" sz="2000" dirty="0"/>
              <a:t>new homologous recombination approach</a:t>
            </a:r>
          </a:p>
          <a:p>
            <a:r>
              <a:rPr lang="en-US" sz="2000" dirty="0"/>
              <a:t>SnODIFY uses electroporation to directly deliver DNA into cells.</a:t>
            </a:r>
          </a:p>
          <a:p>
            <a:r>
              <a:rPr lang="en-US" sz="2000" dirty="0"/>
              <a:t>→DNA can be introduced without the need for conjugation.</a:t>
            </a:r>
          </a:p>
          <a:p>
            <a:r>
              <a:rPr lang="en-US" sz="2000" dirty="0"/>
              <a:t>The introduced DNA is then integrated into the chromosome through S. </a:t>
            </a:r>
            <a:r>
              <a:rPr lang="en-US" sz="2000" dirty="0" err="1"/>
              <a:t>alvi’s</a:t>
            </a:r>
            <a:r>
              <a:rPr lang="en-US" sz="2000" dirty="0"/>
              <a:t> native RecA-mediated homologous recombination.</a:t>
            </a:r>
          </a:p>
          <a:p>
            <a:r>
              <a:rPr lang="en-US" sz="2000" dirty="0"/>
              <a:t>Without the need for additional systems like Cas9, gene deletion (or insertion) can be achieved quickly and accurately in a single step.</a:t>
            </a:r>
          </a:p>
        </p:txBody>
      </p:sp>
      <p:cxnSp>
        <p:nvCxnSpPr>
          <p:cNvPr id="5" name="Straight Connector 4">
            <a:extLst>
              <a:ext uri="{FF2B5EF4-FFF2-40B4-BE49-F238E27FC236}">
                <a16:creationId xmlns:a16="http://schemas.microsoft.com/office/drawing/2014/main" id="{25571F4D-D7A5-56C2-6A9E-3B89AD472B5E}"/>
              </a:ext>
            </a:extLst>
          </p:cNvPr>
          <p:cNvCxnSpPr>
            <a:cxnSpLocks/>
          </p:cNvCxnSpPr>
          <p:nvPr/>
        </p:nvCxnSpPr>
        <p:spPr>
          <a:xfrm>
            <a:off x="6214534" y="1806682"/>
            <a:ext cx="5147732"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2050" name="Picture 2" descr="Fig 1.">
            <a:extLst>
              <a:ext uri="{FF2B5EF4-FFF2-40B4-BE49-F238E27FC236}">
                <a16:creationId xmlns:a16="http://schemas.microsoft.com/office/drawing/2014/main" id="{4FB60238-D260-3326-8181-8DC60A422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8800" y="2169637"/>
            <a:ext cx="5250445" cy="3099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07863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3F02FA-9414-9D59-1E51-43D6252CD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3946D9-BE99-149D-8E0B-510613D6AEC1}"/>
              </a:ext>
            </a:extLst>
          </p:cNvPr>
          <p:cNvSpPr>
            <a:spLocks noGrp="1"/>
          </p:cNvSpPr>
          <p:nvPr>
            <p:ph type="title"/>
          </p:nvPr>
        </p:nvSpPr>
        <p:spPr>
          <a:xfrm>
            <a:off x="838200" y="18255"/>
            <a:ext cx="10515600" cy="1325563"/>
          </a:xfrm>
        </p:spPr>
        <p:txBody>
          <a:bodyPr/>
          <a:lstStyle/>
          <a:p>
            <a:r>
              <a:rPr lang="en-US" b="1" dirty="0"/>
              <a:t>Sequence of interest - BBa_B0015</a:t>
            </a:r>
          </a:p>
        </p:txBody>
      </p:sp>
      <p:cxnSp>
        <p:nvCxnSpPr>
          <p:cNvPr id="7" name="Straight Connector 6">
            <a:extLst>
              <a:ext uri="{FF2B5EF4-FFF2-40B4-BE49-F238E27FC236}">
                <a16:creationId xmlns:a16="http://schemas.microsoft.com/office/drawing/2014/main" id="{44803F03-F0C3-3726-A68F-81716CF807CE}"/>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9" name="Picture 8">
            <a:extLst>
              <a:ext uri="{FF2B5EF4-FFF2-40B4-BE49-F238E27FC236}">
                <a16:creationId xmlns:a16="http://schemas.microsoft.com/office/drawing/2014/main" id="{89C2ACE1-D0ED-499D-E432-DDD51FA1E38A}"/>
              </a:ext>
            </a:extLst>
          </p:cNvPr>
          <p:cNvPicPr>
            <a:picLocks noChangeAspect="1"/>
          </p:cNvPicPr>
          <p:nvPr/>
        </p:nvPicPr>
        <p:blipFill>
          <a:blip r:embed="rId2"/>
          <a:stretch>
            <a:fillRect/>
          </a:stretch>
        </p:blipFill>
        <p:spPr>
          <a:xfrm>
            <a:off x="838200" y="1826634"/>
            <a:ext cx="5519187" cy="4256665"/>
          </a:xfrm>
          <a:prstGeom prst="rect">
            <a:avLst/>
          </a:prstGeom>
        </p:spPr>
      </p:pic>
      <p:sp>
        <p:nvSpPr>
          <p:cNvPr id="10" name="TextBox 9">
            <a:extLst>
              <a:ext uri="{FF2B5EF4-FFF2-40B4-BE49-F238E27FC236}">
                <a16:creationId xmlns:a16="http://schemas.microsoft.com/office/drawing/2014/main" id="{4BB21744-072A-08D9-3517-07D06F450944}"/>
              </a:ext>
            </a:extLst>
          </p:cNvPr>
          <p:cNvSpPr txBox="1"/>
          <p:nvPr/>
        </p:nvSpPr>
        <p:spPr>
          <a:xfrm>
            <a:off x="6751087" y="4776786"/>
            <a:ext cx="5315987" cy="1754326"/>
          </a:xfrm>
          <a:prstGeom prst="rect">
            <a:avLst/>
          </a:prstGeom>
          <a:noFill/>
        </p:spPr>
        <p:txBody>
          <a:bodyPr wrap="square" rtlCol="0">
            <a:spAutoFit/>
          </a:bodyPr>
          <a:lstStyle/>
          <a:p>
            <a:r>
              <a:rPr lang="en-US" sz="1200" dirty="0"/>
              <a:t>BBa_B0015 is a strong terminator widely used in the </a:t>
            </a:r>
            <a:r>
              <a:rPr lang="en-US" sz="1200" dirty="0" err="1"/>
              <a:t>BioBrick</a:t>
            </a:r>
            <a:r>
              <a:rPr lang="en-US" sz="1200" dirty="0"/>
              <a:t> Registry, a standardized parts library for synthetic biology. It is composed of two Rho-independent terminators, BBa_B0010 and BBa_B0012, arranged in tandem, resulting in highly efficient transcription termination. BBa_B0015 can be used with a variety of promoters and gene constructs and is particularly effective at preventing unwanted downstream transcription in plasmid-based expression systems. It has been validated to function strongly and reliably in bacteria, especially in E. coli, and is suitable for various synthetic biology assembly strategies, including Golden Gate assembly and </a:t>
            </a:r>
            <a:r>
              <a:rPr lang="en-US" sz="1200" dirty="0" err="1"/>
              <a:t>BioBrick</a:t>
            </a:r>
            <a:r>
              <a:rPr lang="en-US" sz="1200" dirty="0"/>
              <a:t> standard assembly.</a:t>
            </a:r>
          </a:p>
        </p:txBody>
      </p:sp>
    </p:spTree>
    <p:extLst>
      <p:ext uri="{BB962C8B-B14F-4D97-AF65-F5344CB8AC3E}">
        <p14:creationId xmlns:p14="http://schemas.microsoft.com/office/powerpoint/2010/main" val="41640983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0DBFC-7159-8E33-15E1-E15E742442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C04DE2-0A6B-FB68-DD04-05C5EBB8A106}"/>
              </a:ext>
            </a:extLst>
          </p:cNvPr>
          <p:cNvSpPr>
            <a:spLocks noGrp="1"/>
          </p:cNvSpPr>
          <p:nvPr>
            <p:ph type="title"/>
          </p:nvPr>
        </p:nvSpPr>
        <p:spPr>
          <a:xfrm>
            <a:off x="838200" y="18255"/>
            <a:ext cx="10515600" cy="1325563"/>
          </a:xfrm>
        </p:spPr>
        <p:txBody>
          <a:bodyPr/>
          <a:lstStyle/>
          <a:p>
            <a:r>
              <a:rPr lang="en-US" b="1" dirty="0"/>
              <a:t>Sequence(FASTA)</a:t>
            </a:r>
          </a:p>
        </p:txBody>
      </p:sp>
      <p:sp>
        <p:nvSpPr>
          <p:cNvPr id="3" name="Content Placeholder 2">
            <a:extLst>
              <a:ext uri="{FF2B5EF4-FFF2-40B4-BE49-F238E27FC236}">
                <a16:creationId xmlns:a16="http://schemas.microsoft.com/office/drawing/2014/main" id="{F0866A3F-6DDF-FDFD-BE88-1E9AD1BBCCDB}"/>
              </a:ext>
            </a:extLst>
          </p:cNvPr>
          <p:cNvSpPr>
            <a:spLocks noGrp="1"/>
          </p:cNvSpPr>
          <p:nvPr>
            <p:ph idx="1"/>
          </p:nvPr>
        </p:nvSpPr>
        <p:spPr/>
        <p:txBody>
          <a:bodyPr>
            <a:normAutofit/>
          </a:bodyPr>
          <a:lstStyle/>
          <a:p>
            <a:pPr marL="0" indent="0">
              <a:buNone/>
            </a:pPr>
            <a:r>
              <a:rPr lang="en-US" sz="1800" dirty="0"/>
              <a:t>&gt;MH492443.1:698-826 Cloning vector pDSG389, complete sequence, BBa_B0015</a:t>
            </a:r>
          </a:p>
          <a:p>
            <a:pPr marL="0" indent="0">
              <a:buNone/>
            </a:pPr>
            <a:r>
              <a:rPr lang="en-US" sz="1800" dirty="0"/>
              <a:t>CCAGGCATCAAATAAAACGAAAGGCTCAGTCGAAAGACTGGGCCTTTCGTTTTATCTGTTGTTTGTCGGT</a:t>
            </a:r>
          </a:p>
          <a:p>
            <a:pPr marL="0" indent="0">
              <a:buNone/>
            </a:pPr>
            <a:r>
              <a:rPr lang="en-US" sz="1800" dirty="0"/>
              <a:t>GAACGCTCTCTACTAGAGTCACACTGGCTCACCTTCGGGTGGGCCTTTCTGCGTTTATA</a:t>
            </a:r>
          </a:p>
        </p:txBody>
      </p:sp>
      <p:cxnSp>
        <p:nvCxnSpPr>
          <p:cNvPr id="5" name="Straight Connector 4">
            <a:extLst>
              <a:ext uri="{FF2B5EF4-FFF2-40B4-BE49-F238E27FC236}">
                <a16:creationId xmlns:a16="http://schemas.microsoft.com/office/drawing/2014/main" id="{495E756F-71B8-E0CD-7A42-E84247074848}"/>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221476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31A25-60B1-2321-9389-C48132B08B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6E66B8-0EF4-72DB-9DBD-2220628FE46A}"/>
              </a:ext>
            </a:extLst>
          </p:cNvPr>
          <p:cNvSpPr>
            <a:spLocks noGrp="1"/>
          </p:cNvSpPr>
          <p:nvPr>
            <p:ph type="title"/>
          </p:nvPr>
        </p:nvSpPr>
        <p:spPr/>
        <p:txBody>
          <a:bodyPr>
            <a:normAutofit/>
          </a:bodyPr>
          <a:lstStyle/>
          <a:p>
            <a:r>
              <a:rPr lang="en-US" sz="4800" b="1" dirty="0"/>
              <a:t>Vector Building - Entry Vector 5</a:t>
            </a:r>
          </a:p>
        </p:txBody>
      </p:sp>
      <p:sp>
        <p:nvSpPr>
          <p:cNvPr id="3" name="Text Placeholder 2">
            <a:extLst>
              <a:ext uri="{FF2B5EF4-FFF2-40B4-BE49-F238E27FC236}">
                <a16:creationId xmlns:a16="http://schemas.microsoft.com/office/drawing/2014/main" id="{518A7329-AD2C-A605-A79E-4766292FD629}"/>
              </a:ext>
            </a:extLst>
          </p:cNvPr>
          <p:cNvSpPr>
            <a:spLocks noGrp="1"/>
          </p:cNvSpPr>
          <p:nvPr>
            <p:ph type="body" idx="1"/>
          </p:nvPr>
        </p:nvSpPr>
        <p:spPr/>
        <p:txBody>
          <a:bodyPr/>
          <a:lstStyle/>
          <a:p>
            <a:r>
              <a:rPr lang="en-US" dirty="0"/>
              <a:t>Homology Arm2</a:t>
            </a:r>
          </a:p>
        </p:txBody>
      </p:sp>
      <p:cxnSp>
        <p:nvCxnSpPr>
          <p:cNvPr id="4" name="Straight Connector 3">
            <a:extLst>
              <a:ext uri="{FF2B5EF4-FFF2-40B4-BE49-F238E27FC236}">
                <a16:creationId xmlns:a16="http://schemas.microsoft.com/office/drawing/2014/main" id="{25B66F11-AC27-E83D-0ED1-198981B723AB}"/>
              </a:ext>
            </a:extLst>
          </p:cNvPr>
          <p:cNvCxnSpPr>
            <a:cxnSpLocks/>
          </p:cNvCxnSpPr>
          <p:nvPr/>
        </p:nvCxnSpPr>
        <p:spPr>
          <a:xfrm>
            <a:off x="831850" y="4561524"/>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738170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760229-0566-48B4-54D4-F67B97CAA0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475AE9-5EA0-63AC-1481-DD84810EE20A}"/>
              </a:ext>
            </a:extLst>
          </p:cNvPr>
          <p:cNvSpPr>
            <a:spLocks noGrp="1"/>
          </p:cNvSpPr>
          <p:nvPr>
            <p:ph type="title"/>
          </p:nvPr>
        </p:nvSpPr>
        <p:spPr>
          <a:xfrm>
            <a:off x="838200" y="18255"/>
            <a:ext cx="10515600" cy="1325563"/>
          </a:xfrm>
        </p:spPr>
        <p:txBody>
          <a:bodyPr/>
          <a:lstStyle/>
          <a:p>
            <a:r>
              <a:rPr lang="en-US" b="1" dirty="0"/>
              <a:t>Homology Arm 2</a:t>
            </a:r>
          </a:p>
        </p:txBody>
      </p:sp>
      <p:sp>
        <p:nvSpPr>
          <p:cNvPr id="3" name="Content Placeholder 2">
            <a:extLst>
              <a:ext uri="{FF2B5EF4-FFF2-40B4-BE49-F238E27FC236}">
                <a16:creationId xmlns:a16="http://schemas.microsoft.com/office/drawing/2014/main" id="{22C5F1F6-1855-6057-0CD6-3CD9AB636AFC}"/>
              </a:ext>
            </a:extLst>
          </p:cNvPr>
          <p:cNvSpPr>
            <a:spLocks noGrp="1"/>
          </p:cNvSpPr>
          <p:nvPr>
            <p:ph idx="1"/>
          </p:nvPr>
        </p:nvSpPr>
        <p:spPr>
          <a:xfrm>
            <a:off x="6889750" y="2616199"/>
            <a:ext cx="4406900" cy="3560763"/>
          </a:xfrm>
        </p:spPr>
        <p:txBody>
          <a:bodyPr>
            <a:normAutofit/>
          </a:bodyPr>
          <a:lstStyle/>
          <a:p>
            <a:pPr marL="0" indent="0">
              <a:buNone/>
            </a:pPr>
            <a:r>
              <a:rPr lang="en-US" sz="1800" b="1" dirty="0"/>
              <a:t>[pBTK1051]</a:t>
            </a:r>
          </a:p>
          <a:p>
            <a:pPr marL="0" indent="0">
              <a:buNone/>
            </a:pPr>
            <a:r>
              <a:rPr lang="en-US" sz="1400" dirty="0"/>
              <a:t>pBTK1051 is a BTK (Bee Microbiome Toolkit) Type 5 entry plasmid designed for Golden Gate assembly, containing a downstream homology arm for targeted recombination into the </a:t>
            </a:r>
            <a:r>
              <a:rPr lang="en-US" sz="1400" dirty="0" err="1"/>
              <a:t>Snodgrassella</a:t>
            </a:r>
            <a:r>
              <a:rPr lang="en-US" sz="1400" dirty="0"/>
              <a:t> </a:t>
            </a:r>
            <a:r>
              <a:rPr lang="en-US" sz="1400" dirty="0" err="1"/>
              <a:t>alvi</a:t>
            </a:r>
            <a:r>
              <a:rPr lang="en-US" sz="1400" dirty="0"/>
              <a:t> wkB2 genome between the SALWKB2_RS11215 and SALWKB2_RS11220 intergenic region. It uses pBTK1001 as the backbone, carries chloramphenicol resistance, and replicates as a high-copy plasmid in E. coli DH5</a:t>
            </a:r>
            <a:r>
              <a:rPr lang="el-GR" sz="1400" dirty="0"/>
              <a:t>α. </a:t>
            </a:r>
            <a:r>
              <a:rPr lang="en-US" sz="1400" dirty="0"/>
              <a:t>The inserted homology arm is approximately 974 bp in size. </a:t>
            </a:r>
            <a:r>
              <a:rPr lang="en-US" sz="1400" dirty="0" err="1"/>
              <a:t>BsmBI</a:t>
            </a:r>
            <a:r>
              <a:rPr lang="en-US" sz="1400" dirty="0"/>
              <a:t> recognition sites are utilized for cloning and are destroyed during the assembly process. pBTK1051 serves as an essential part vector for final plasmid construction in genome engineering projects.</a:t>
            </a:r>
          </a:p>
        </p:txBody>
      </p:sp>
      <p:cxnSp>
        <p:nvCxnSpPr>
          <p:cNvPr id="5" name="Straight Connector 4">
            <a:extLst>
              <a:ext uri="{FF2B5EF4-FFF2-40B4-BE49-F238E27FC236}">
                <a16:creationId xmlns:a16="http://schemas.microsoft.com/office/drawing/2014/main" id="{52272639-FECF-AAF8-49E1-5C16AA0F4373}"/>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31746" name="Picture 2" descr="421604_map">
            <a:extLst>
              <a:ext uri="{FF2B5EF4-FFF2-40B4-BE49-F238E27FC236}">
                <a16:creationId xmlns:a16="http://schemas.microsoft.com/office/drawing/2014/main" id="{27C78E93-BAA6-C37E-CA6E-71367DFB7B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051" y="1874784"/>
            <a:ext cx="5193054" cy="3942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83057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B50D74-A531-C238-C7BE-65427EE549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FC14E1-2CE6-C181-F759-35472AB417BF}"/>
              </a:ext>
            </a:extLst>
          </p:cNvPr>
          <p:cNvSpPr>
            <a:spLocks noGrp="1"/>
          </p:cNvSpPr>
          <p:nvPr>
            <p:ph type="title"/>
          </p:nvPr>
        </p:nvSpPr>
        <p:spPr/>
        <p:txBody>
          <a:bodyPr>
            <a:normAutofit/>
          </a:bodyPr>
          <a:lstStyle/>
          <a:p>
            <a:r>
              <a:rPr lang="en-US" sz="4800" b="1" dirty="0"/>
              <a:t>Vector Building - Backbone</a:t>
            </a:r>
          </a:p>
        </p:txBody>
      </p:sp>
      <p:pic>
        <p:nvPicPr>
          <p:cNvPr id="4" name="Picture 2" descr="110255_map">
            <a:extLst>
              <a:ext uri="{FF2B5EF4-FFF2-40B4-BE49-F238E27FC236}">
                <a16:creationId xmlns:a16="http://schemas.microsoft.com/office/drawing/2014/main" id="{5F801275-75A8-FABF-F5BD-88EE4E8CE9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4550" y="479501"/>
            <a:ext cx="3509328" cy="3012179"/>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
            <a:extLst>
              <a:ext uri="{FF2B5EF4-FFF2-40B4-BE49-F238E27FC236}">
                <a16:creationId xmlns:a16="http://schemas.microsoft.com/office/drawing/2014/main" id="{3CD2F221-A103-0056-2721-088A3A03D82D}"/>
              </a:ext>
            </a:extLst>
          </p:cNvPr>
          <p:cNvSpPr>
            <a:spLocks noGrp="1"/>
          </p:cNvSpPr>
          <p:nvPr>
            <p:ph type="body" idx="1"/>
          </p:nvPr>
        </p:nvSpPr>
        <p:spPr/>
        <p:txBody>
          <a:bodyPr/>
          <a:lstStyle/>
          <a:p>
            <a:r>
              <a:rPr lang="en-US" dirty="0"/>
              <a:t>Final backbone</a:t>
            </a:r>
          </a:p>
        </p:txBody>
      </p:sp>
      <p:cxnSp>
        <p:nvCxnSpPr>
          <p:cNvPr id="7" name="Straight Connector 6">
            <a:extLst>
              <a:ext uri="{FF2B5EF4-FFF2-40B4-BE49-F238E27FC236}">
                <a16:creationId xmlns:a16="http://schemas.microsoft.com/office/drawing/2014/main" id="{196BF52D-C956-01A0-6A4C-9C97177C5C95}"/>
              </a:ext>
            </a:extLst>
          </p:cNvPr>
          <p:cNvCxnSpPr>
            <a:cxnSpLocks/>
          </p:cNvCxnSpPr>
          <p:nvPr/>
        </p:nvCxnSpPr>
        <p:spPr>
          <a:xfrm>
            <a:off x="831850" y="4561524"/>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961183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DAAE7-6E6D-B78D-73E8-D4DB86906B9A}"/>
              </a:ext>
            </a:extLst>
          </p:cNvPr>
          <p:cNvSpPr>
            <a:spLocks noGrp="1"/>
          </p:cNvSpPr>
          <p:nvPr>
            <p:ph type="title"/>
          </p:nvPr>
        </p:nvSpPr>
        <p:spPr>
          <a:xfrm>
            <a:off x="838200" y="18255"/>
            <a:ext cx="10515600" cy="1325563"/>
          </a:xfrm>
        </p:spPr>
        <p:txBody>
          <a:bodyPr/>
          <a:lstStyle/>
          <a:p>
            <a:r>
              <a:rPr lang="en-US" b="1" dirty="0"/>
              <a:t>Backbone</a:t>
            </a:r>
          </a:p>
        </p:txBody>
      </p:sp>
      <p:sp>
        <p:nvSpPr>
          <p:cNvPr id="3" name="Content Placeholder 2">
            <a:extLst>
              <a:ext uri="{FF2B5EF4-FFF2-40B4-BE49-F238E27FC236}">
                <a16:creationId xmlns:a16="http://schemas.microsoft.com/office/drawing/2014/main" id="{34639B08-493C-92C8-879A-EF74B9A22B0D}"/>
              </a:ext>
            </a:extLst>
          </p:cNvPr>
          <p:cNvSpPr>
            <a:spLocks noGrp="1"/>
          </p:cNvSpPr>
          <p:nvPr>
            <p:ph idx="1"/>
          </p:nvPr>
        </p:nvSpPr>
        <p:spPr>
          <a:xfrm>
            <a:off x="6889750" y="2616199"/>
            <a:ext cx="4464050" cy="3560763"/>
          </a:xfrm>
        </p:spPr>
        <p:txBody>
          <a:bodyPr>
            <a:normAutofit/>
          </a:bodyPr>
          <a:lstStyle/>
          <a:p>
            <a:pPr marL="0" indent="0">
              <a:buNone/>
            </a:pPr>
            <a:r>
              <a:rPr lang="en-US" sz="1800" b="1" dirty="0"/>
              <a:t>[pYTK095]</a:t>
            </a:r>
          </a:p>
          <a:p>
            <a:pPr marL="0" indent="0">
              <a:buNone/>
            </a:pPr>
            <a:r>
              <a:rPr lang="en-US" sz="1400" dirty="0"/>
              <a:t>pYTK095 is a modular bacterial expression vector designed for Golden Gate Assembly, featuring Ampicillin resistance and a ColE1 origin. It enables seamless multi-part DNA assembly but requires integration into a broad-host-range vector for use in non-E. coli hosts.</a:t>
            </a:r>
          </a:p>
          <a:p>
            <a:pPr marL="0" indent="0">
              <a:buNone/>
            </a:pPr>
            <a:r>
              <a:rPr lang="en-US" sz="1400" dirty="0"/>
              <a:t>However, in this project, we are not relying on plasmid replication in the host. Instead, we use homologous recombination to integrate the genetic cassette into the host genome. Therefore, the lack of a broad-host-range origin does not affect our strategy</a:t>
            </a:r>
            <a:r>
              <a:rPr lang="en-US" sz="1200" dirty="0"/>
              <a:t>.</a:t>
            </a:r>
          </a:p>
        </p:txBody>
      </p:sp>
      <p:cxnSp>
        <p:nvCxnSpPr>
          <p:cNvPr id="5" name="Straight Connector 4">
            <a:extLst>
              <a:ext uri="{FF2B5EF4-FFF2-40B4-BE49-F238E27FC236}">
                <a16:creationId xmlns:a16="http://schemas.microsoft.com/office/drawing/2014/main" id="{85188885-27AB-5740-9ADE-57F8347E6BB2}"/>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8" name="Picture 2" descr="110255_map">
            <a:extLst>
              <a:ext uri="{FF2B5EF4-FFF2-40B4-BE49-F238E27FC236}">
                <a16:creationId xmlns:a16="http://schemas.microsoft.com/office/drawing/2014/main" id="{84A7B158-8631-92D6-FA89-E050FDDF58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7922" y="1888881"/>
            <a:ext cx="4464050" cy="383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40772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C0C3A-B7E1-BC45-404D-1E62C9EAE42B}"/>
              </a:ext>
            </a:extLst>
          </p:cNvPr>
          <p:cNvSpPr>
            <a:spLocks noGrp="1"/>
          </p:cNvSpPr>
          <p:nvPr>
            <p:ph type="title"/>
          </p:nvPr>
        </p:nvSpPr>
        <p:spPr>
          <a:xfrm>
            <a:off x="838200" y="0"/>
            <a:ext cx="10515600" cy="1325563"/>
          </a:xfrm>
        </p:spPr>
        <p:txBody>
          <a:bodyPr/>
          <a:lstStyle/>
          <a:p>
            <a:r>
              <a:rPr lang="en-US" b="1" dirty="0"/>
              <a:t>Prototype</a:t>
            </a:r>
          </a:p>
        </p:txBody>
      </p:sp>
      <p:cxnSp>
        <p:nvCxnSpPr>
          <p:cNvPr id="6" name="Straight Connector 5">
            <a:extLst>
              <a:ext uri="{FF2B5EF4-FFF2-40B4-BE49-F238E27FC236}">
                <a16:creationId xmlns:a16="http://schemas.microsoft.com/office/drawing/2014/main" id="{C29B877C-5CFA-BE68-D54F-5972A9B5CE03}"/>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9" name="Picture 8">
            <a:extLst>
              <a:ext uri="{FF2B5EF4-FFF2-40B4-BE49-F238E27FC236}">
                <a16:creationId xmlns:a16="http://schemas.microsoft.com/office/drawing/2014/main" id="{C0A1C58D-8524-2C97-B698-F33E940E5687}"/>
              </a:ext>
            </a:extLst>
          </p:cNvPr>
          <p:cNvPicPr>
            <a:picLocks noChangeAspect="1"/>
          </p:cNvPicPr>
          <p:nvPr/>
        </p:nvPicPr>
        <p:blipFill>
          <a:blip r:embed="rId2"/>
          <a:stretch>
            <a:fillRect/>
          </a:stretch>
        </p:blipFill>
        <p:spPr>
          <a:xfrm>
            <a:off x="3448554" y="1325563"/>
            <a:ext cx="5294892" cy="5219106"/>
          </a:xfrm>
          <a:prstGeom prst="rect">
            <a:avLst/>
          </a:prstGeom>
        </p:spPr>
      </p:pic>
    </p:spTree>
    <p:extLst>
      <p:ext uri="{BB962C8B-B14F-4D97-AF65-F5344CB8AC3E}">
        <p14:creationId xmlns:p14="http://schemas.microsoft.com/office/powerpoint/2010/main" val="266917009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E2D243-059C-AB31-3A87-E41032B44E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5278D7-2E4E-985A-D401-DA39EF7B976A}"/>
              </a:ext>
            </a:extLst>
          </p:cNvPr>
          <p:cNvSpPr>
            <a:spLocks noGrp="1"/>
          </p:cNvSpPr>
          <p:nvPr>
            <p:ph type="title"/>
          </p:nvPr>
        </p:nvSpPr>
        <p:spPr>
          <a:xfrm>
            <a:off x="838200" y="0"/>
            <a:ext cx="10515600" cy="1325563"/>
          </a:xfrm>
        </p:spPr>
        <p:txBody>
          <a:bodyPr/>
          <a:lstStyle/>
          <a:p>
            <a:r>
              <a:rPr lang="en-US" b="1" dirty="0"/>
              <a:t>Reference</a:t>
            </a:r>
          </a:p>
        </p:txBody>
      </p:sp>
      <p:cxnSp>
        <p:nvCxnSpPr>
          <p:cNvPr id="6" name="Straight Connector 5">
            <a:extLst>
              <a:ext uri="{FF2B5EF4-FFF2-40B4-BE49-F238E27FC236}">
                <a16:creationId xmlns:a16="http://schemas.microsoft.com/office/drawing/2014/main" id="{EE898DA8-EC3A-949B-7F1F-BEB0037B70AA}"/>
              </a:ext>
            </a:extLst>
          </p:cNvPr>
          <p:cNvCxnSpPr>
            <a:cxnSpLocks/>
          </p:cNvCxnSpPr>
          <p:nvPr/>
        </p:nvCxnSpPr>
        <p:spPr>
          <a:xfrm>
            <a:off x="838200" y="104044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97F5769E-5EC4-E56F-1607-F22E9D5DB8C7}"/>
              </a:ext>
            </a:extLst>
          </p:cNvPr>
          <p:cNvSpPr txBox="1"/>
          <p:nvPr/>
        </p:nvSpPr>
        <p:spPr>
          <a:xfrm>
            <a:off x="1073150" y="1772197"/>
            <a:ext cx="9988550" cy="3693319"/>
          </a:xfrm>
          <a:prstGeom prst="rect">
            <a:avLst/>
          </a:prstGeom>
          <a:noFill/>
        </p:spPr>
        <p:txBody>
          <a:bodyPr wrap="square" rtlCol="0">
            <a:spAutoFit/>
          </a:bodyPr>
          <a:lstStyle/>
          <a:p>
            <a:pPr marL="342900" indent="-342900">
              <a:buAutoNum type="arabicPeriod"/>
            </a:pPr>
            <a:r>
              <a:rPr lang="en-US" dirty="0">
                <a:effectLst/>
              </a:rPr>
              <a:t>Bird, J. E., Marles-Wright, J., &amp; Giachino, A. (2022). A user’s guide to golden gate cloning methods and standards. </a:t>
            </a:r>
            <a:r>
              <a:rPr lang="en-US" i="1" dirty="0">
                <a:effectLst/>
              </a:rPr>
              <a:t>ACS Synthetic Biology</a:t>
            </a:r>
            <a:r>
              <a:rPr lang="en-US" dirty="0">
                <a:effectLst/>
              </a:rPr>
              <a:t>, </a:t>
            </a:r>
            <a:r>
              <a:rPr lang="en-US" i="1" dirty="0">
                <a:effectLst/>
              </a:rPr>
              <a:t>11</a:t>
            </a:r>
            <a:r>
              <a:rPr lang="en-US" dirty="0">
                <a:effectLst/>
              </a:rPr>
              <a:t>(11), 3551–3563. https://doi.org/10.1021/acssynbio.2c00355 </a:t>
            </a:r>
          </a:p>
          <a:p>
            <a:pPr marL="342900" indent="-342900">
              <a:buAutoNum type="arabicPeriod"/>
            </a:pPr>
            <a:r>
              <a:rPr lang="en-US" dirty="0">
                <a:effectLst/>
              </a:rPr>
              <a:t>Lariviere PJ, Ashraf AHMZ, Navarro-Escalante L, Leonard SP, Miller LG, Moran NA, Barrick JE.2024.One-step genome engineering in bee gut bacterial symbionts. mBio15:e01392-24.https://doi.org/10.1128/mbio.01392-24</a:t>
            </a:r>
          </a:p>
          <a:p>
            <a:pPr marL="342900" indent="-342900">
              <a:buAutoNum type="arabicPeriod"/>
            </a:pPr>
            <a:r>
              <a:rPr lang="en-US" dirty="0">
                <a:effectLst/>
              </a:rPr>
              <a:t>Leonard, S. P., </a:t>
            </a:r>
            <a:r>
              <a:rPr lang="en-US" dirty="0" err="1">
                <a:effectLst/>
              </a:rPr>
              <a:t>Perutka</a:t>
            </a:r>
            <a:r>
              <a:rPr lang="en-US" dirty="0">
                <a:effectLst/>
              </a:rPr>
              <a:t>, J., Powell, J. E., Geng, P., Richhart, D. D., Byrom, M., Kar, S., Davies, B. W., Ellington, A. D., Moran, N. A., &amp; Barrick, J. E. (2018). Genetic Engineering of Bee Gut Microbiome Bacteria with a Toolkit for Modular Assembly of Broad-Host-Range Plasmids. ACS Synthetic Biology, 7(5), 1279–1290. </a:t>
            </a:r>
            <a:r>
              <a:rPr lang="en-US" dirty="0">
                <a:effectLst/>
                <a:hlinkClick r:id="rId2"/>
              </a:rPr>
              <a:t>https://doi.org/10.1021/acssynbio.7b00399</a:t>
            </a:r>
            <a:endParaRPr lang="en-US" dirty="0">
              <a:effectLst/>
            </a:endParaRPr>
          </a:p>
          <a:p>
            <a:pPr marL="342900" indent="-342900">
              <a:buAutoNum type="arabicPeriod"/>
            </a:pPr>
            <a:r>
              <a:rPr lang="en-US" dirty="0">
                <a:effectLst/>
              </a:rPr>
              <a:t>Lariviere, P. J., Leonard, S. P., Horak, R. D., Powell, J. E., &amp; Barrick, J. E. (2022). Honey bee functional genomics using symbiont-mediated RNAi. </a:t>
            </a:r>
            <a:r>
              <a:rPr lang="en-US" dirty="0" err="1">
                <a:effectLst/>
              </a:rPr>
              <a:t>bioRxiv</a:t>
            </a:r>
            <a:r>
              <a:rPr lang="en-US" dirty="0">
                <a:effectLst/>
              </a:rPr>
              <a:t> (Cold Spring Harbor Laboratory). </a:t>
            </a:r>
            <a:r>
              <a:rPr lang="en-US" dirty="0">
                <a:effectLst/>
                <a:hlinkClick r:id="rId3"/>
              </a:rPr>
              <a:t>https://doi.org/10.1101/2022.04.22.489157</a:t>
            </a:r>
            <a:endParaRPr lang="en-US" dirty="0">
              <a:effectLst/>
            </a:endParaRPr>
          </a:p>
        </p:txBody>
      </p:sp>
    </p:spTree>
    <p:extLst>
      <p:ext uri="{BB962C8B-B14F-4D97-AF65-F5344CB8AC3E}">
        <p14:creationId xmlns:p14="http://schemas.microsoft.com/office/powerpoint/2010/main" val="628135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DFF44-95DE-B9A3-5B2E-FC3838AE0BC2}"/>
              </a:ext>
            </a:extLst>
          </p:cNvPr>
          <p:cNvSpPr>
            <a:spLocks noGrp="1"/>
          </p:cNvSpPr>
          <p:nvPr>
            <p:ph type="title"/>
          </p:nvPr>
        </p:nvSpPr>
        <p:spPr>
          <a:xfrm>
            <a:off x="838201" y="18255"/>
            <a:ext cx="10515600" cy="1325563"/>
          </a:xfrm>
        </p:spPr>
        <p:txBody>
          <a:bodyPr/>
          <a:lstStyle/>
          <a:p>
            <a:r>
              <a:rPr lang="en-US" b="1" dirty="0"/>
              <a:t>Gene that can be deleted(1)</a:t>
            </a:r>
          </a:p>
        </p:txBody>
      </p:sp>
      <p:sp>
        <p:nvSpPr>
          <p:cNvPr id="3" name="Content Placeholder 2">
            <a:extLst>
              <a:ext uri="{FF2B5EF4-FFF2-40B4-BE49-F238E27FC236}">
                <a16:creationId xmlns:a16="http://schemas.microsoft.com/office/drawing/2014/main" id="{C11F74E5-3246-2EFD-A25A-5C81808CB48B}"/>
              </a:ext>
            </a:extLst>
          </p:cNvPr>
          <p:cNvSpPr>
            <a:spLocks noGrp="1"/>
          </p:cNvSpPr>
          <p:nvPr>
            <p:ph idx="1"/>
          </p:nvPr>
        </p:nvSpPr>
        <p:spPr>
          <a:xfrm>
            <a:off x="838201" y="1343818"/>
            <a:ext cx="10202332" cy="5294049"/>
          </a:xfrm>
        </p:spPr>
        <p:txBody>
          <a:bodyPr>
            <a:normAutofit/>
          </a:bodyPr>
          <a:lstStyle/>
          <a:p>
            <a:pPr marL="0" indent="0">
              <a:buNone/>
            </a:pPr>
            <a:r>
              <a:rPr lang="en-US" sz="2000" b="1" dirty="0" err="1"/>
              <a:t>staA</a:t>
            </a:r>
            <a:r>
              <a:rPr lang="en-US" sz="2000" b="1" dirty="0"/>
              <a:t> – deletion with dsDNA</a:t>
            </a:r>
          </a:p>
          <a:p>
            <a:pPr marL="0" indent="0">
              <a:buNone/>
            </a:pPr>
            <a:br>
              <a:rPr lang="en-US" sz="1800" dirty="0"/>
            </a:br>
            <a:br>
              <a:rPr lang="en-US" sz="1800" dirty="0"/>
            </a:br>
            <a:br>
              <a:rPr lang="en-US" sz="1800" dirty="0"/>
            </a:br>
            <a:br>
              <a:rPr lang="en-US" sz="1800" dirty="0"/>
            </a:br>
            <a:br>
              <a:rPr lang="en-US" sz="1800" dirty="0"/>
            </a:br>
            <a:br>
              <a:rPr lang="en-US" sz="1800" dirty="0"/>
            </a:br>
            <a:br>
              <a:rPr lang="en-US" sz="1800" dirty="0"/>
            </a:br>
            <a:br>
              <a:rPr lang="en-US" sz="1800" dirty="0"/>
            </a:br>
            <a:br>
              <a:rPr lang="en-US" sz="1800" dirty="0"/>
            </a:br>
            <a:br>
              <a:rPr lang="en-US" sz="1800" dirty="0"/>
            </a:br>
            <a:r>
              <a:rPr lang="en-US" sz="1800" dirty="0"/>
              <a:t>This gene is non-essential and was previously deleted using the Cas9/suicide vector approach. Designed </a:t>
            </a:r>
            <a:r>
              <a:rPr lang="en-US" sz="1800" dirty="0" err="1"/>
              <a:t>kanR</a:t>
            </a:r>
            <a:r>
              <a:rPr lang="en-US" sz="1800" dirty="0"/>
              <a:t> knockout constructs with homology arms of either 500 bp or 1000 bp within the </a:t>
            </a:r>
            <a:r>
              <a:rPr lang="en-US" sz="1800" dirty="0" err="1"/>
              <a:t>staA</a:t>
            </a:r>
            <a:r>
              <a:rPr lang="en-US" sz="1800" dirty="0"/>
              <a:t> gene. Initial </a:t>
            </a:r>
            <a:r>
              <a:rPr lang="en-US" sz="1800" dirty="0" err="1"/>
              <a:t>electroporations</a:t>
            </a:r>
            <a:r>
              <a:rPr lang="en-US" sz="1800" dirty="0"/>
              <a:t> using approximately 150 ng and 300 ng of DNA did not yield any transformants.</a:t>
            </a:r>
            <a:br>
              <a:rPr lang="en-US" sz="1800" dirty="0"/>
            </a:br>
            <a:br>
              <a:rPr lang="en-US" sz="1800" dirty="0"/>
            </a:br>
            <a:r>
              <a:rPr lang="en-US" sz="1800" dirty="0"/>
              <a:t>When the DNA concentration was increased to 5 </a:t>
            </a:r>
            <a:r>
              <a:rPr lang="en-US" sz="1800" dirty="0" err="1"/>
              <a:t>μg</a:t>
            </a:r>
            <a:r>
              <a:rPr lang="en-US" sz="1800" dirty="0"/>
              <a:t>, were able to successfully obtain kanamycin-resistant transformants. Found that using 1000 bp homology arms resulted in 85 transformants, whereas no transformants were obtained when using 500 bp homology arms.</a:t>
            </a:r>
          </a:p>
        </p:txBody>
      </p:sp>
      <p:cxnSp>
        <p:nvCxnSpPr>
          <p:cNvPr id="4" name="Straight Connector 3">
            <a:extLst>
              <a:ext uri="{FF2B5EF4-FFF2-40B4-BE49-F238E27FC236}">
                <a16:creationId xmlns:a16="http://schemas.microsoft.com/office/drawing/2014/main" id="{48DBA0C9-836F-60E3-9301-988E9013A23A}"/>
              </a:ext>
            </a:extLst>
          </p:cNvPr>
          <p:cNvCxnSpPr>
            <a:cxnSpLocks/>
          </p:cNvCxnSpPr>
          <p:nvPr/>
        </p:nvCxnSpPr>
        <p:spPr>
          <a:xfrm>
            <a:off x="897470" y="1738949"/>
            <a:ext cx="10143063"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pic>
        <p:nvPicPr>
          <p:cNvPr id="7" name="Picture 6">
            <a:extLst>
              <a:ext uri="{FF2B5EF4-FFF2-40B4-BE49-F238E27FC236}">
                <a16:creationId xmlns:a16="http://schemas.microsoft.com/office/drawing/2014/main" id="{848FD3EE-C428-F02D-7E95-1BB664ED15D3}"/>
              </a:ext>
            </a:extLst>
          </p:cNvPr>
          <p:cNvPicPr>
            <a:picLocks noChangeAspect="1"/>
          </p:cNvPicPr>
          <p:nvPr/>
        </p:nvPicPr>
        <p:blipFill>
          <a:blip r:embed="rId2"/>
          <a:stretch>
            <a:fillRect/>
          </a:stretch>
        </p:blipFill>
        <p:spPr>
          <a:xfrm>
            <a:off x="1611255" y="2145221"/>
            <a:ext cx="8402223" cy="1648055"/>
          </a:xfrm>
          <a:prstGeom prst="rect">
            <a:avLst/>
          </a:prstGeom>
        </p:spPr>
      </p:pic>
    </p:spTree>
    <p:extLst>
      <p:ext uri="{BB962C8B-B14F-4D97-AF65-F5344CB8AC3E}">
        <p14:creationId xmlns:p14="http://schemas.microsoft.com/office/powerpoint/2010/main" val="3160109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01E84-C864-38A9-1D27-13C0DE8429E6}"/>
              </a:ext>
            </a:extLst>
          </p:cNvPr>
          <p:cNvSpPr>
            <a:spLocks noGrp="1"/>
          </p:cNvSpPr>
          <p:nvPr>
            <p:ph type="title"/>
          </p:nvPr>
        </p:nvSpPr>
        <p:spPr>
          <a:xfrm>
            <a:off x="838200" y="18255"/>
            <a:ext cx="10515600" cy="1325563"/>
          </a:xfrm>
        </p:spPr>
        <p:txBody>
          <a:bodyPr/>
          <a:lstStyle/>
          <a:p>
            <a:r>
              <a:rPr lang="en-US" b="1" dirty="0"/>
              <a:t>How reliable is SnODIFY?</a:t>
            </a:r>
          </a:p>
        </p:txBody>
      </p:sp>
      <p:sp>
        <p:nvSpPr>
          <p:cNvPr id="3" name="Content Placeholder 2">
            <a:extLst>
              <a:ext uri="{FF2B5EF4-FFF2-40B4-BE49-F238E27FC236}">
                <a16:creationId xmlns:a16="http://schemas.microsoft.com/office/drawing/2014/main" id="{0E5ABB01-3ED6-03D9-62B1-AA084A5EB52F}"/>
              </a:ext>
            </a:extLst>
          </p:cNvPr>
          <p:cNvSpPr>
            <a:spLocks noGrp="1"/>
          </p:cNvSpPr>
          <p:nvPr>
            <p:ph idx="1"/>
          </p:nvPr>
        </p:nvSpPr>
        <p:spPr>
          <a:xfrm>
            <a:off x="787400" y="1534318"/>
            <a:ext cx="10217150" cy="4351338"/>
          </a:xfrm>
        </p:spPr>
        <p:txBody>
          <a:bodyPr>
            <a:normAutofit/>
          </a:bodyPr>
          <a:lstStyle/>
          <a:p>
            <a:pPr marL="0" indent="0">
              <a:buNone/>
            </a:pPr>
            <a:r>
              <a:rPr lang="en-US" sz="2400" b="1" dirty="0"/>
              <a:t>SnODIFY enables reliable gene knockout - </a:t>
            </a:r>
            <a:br>
              <a:rPr lang="en-US" sz="2400" b="1" dirty="0"/>
            </a:br>
            <a:r>
              <a:rPr lang="en-US" sz="2400" b="1" dirty="0"/>
              <a:t>Gene that can be deleted(2)</a:t>
            </a:r>
          </a:p>
          <a:p>
            <a:pPr marL="0" indent="0">
              <a:buNone/>
            </a:pPr>
            <a:r>
              <a:rPr lang="en-US" sz="2000" dirty="0"/>
              <a:t>Knockout constructs targeting six additional non-essential S. </a:t>
            </a:r>
            <a:r>
              <a:rPr lang="en-US" sz="2000" dirty="0" err="1"/>
              <a:t>alvi</a:t>
            </a:r>
            <a:r>
              <a:rPr lang="en-US" sz="2000" dirty="0"/>
              <a:t> genes (</a:t>
            </a:r>
            <a:r>
              <a:rPr lang="en-US" sz="2000" dirty="0" err="1"/>
              <a:t>pilF</a:t>
            </a:r>
            <a:r>
              <a:rPr lang="en-US" sz="2000" dirty="0"/>
              <a:t>, </a:t>
            </a:r>
            <a:r>
              <a:rPr lang="en-US" sz="2000" dirty="0" err="1"/>
              <a:t>pilG</a:t>
            </a:r>
            <a:r>
              <a:rPr lang="en-US" sz="2000" dirty="0"/>
              <a:t>, </a:t>
            </a:r>
            <a:r>
              <a:rPr lang="en-US" sz="2000" dirty="0" err="1"/>
              <a:t>asr</a:t>
            </a:r>
            <a:r>
              <a:rPr lang="en-US" sz="2000" dirty="0"/>
              <a:t>, </a:t>
            </a:r>
            <a:r>
              <a:rPr lang="en-US" sz="2000" dirty="0" err="1"/>
              <a:t>asmE</a:t>
            </a:r>
            <a:r>
              <a:rPr lang="en-US" sz="2000" dirty="0"/>
              <a:t>, </a:t>
            </a:r>
            <a:r>
              <a:rPr lang="en-US" sz="2000" dirty="0" err="1"/>
              <a:t>recJ</a:t>
            </a:r>
            <a:r>
              <a:rPr lang="en-US" sz="2000" dirty="0"/>
              <a:t>, and </a:t>
            </a:r>
            <a:r>
              <a:rPr lang="en-US" sz="2000" dirty="0" err="1"/>
              <a:t>recA</a:t>
            </a:r>
            <a:r>
              <a:rPr lang="en-US" sz="2000" dirty="0"/>
              <a:t>) were designed and tested. Among the six target genes, five showed 100% editing accuracy based on PCR or WGS results, while one gene (</a:t>
            </a:r>
            <a:r>
              <a:rPr lang="en-US" sz="2000" dirty="0" err="1"/>
              <a:t>asr</a:t>
            </a:r>
            <a:r>
              <a:rPr lang="en-US" sz="2000" dirty="0"/>
              <a:t>) showed 50% editing accuracy. (Notably, inconclusive PCR screening for </a:t>
            </a:r>
            <a:r>
              <a:rPr lang="en-US" sz="2000" dirty="0" err="1"/>
              <a:t>asr</a:t>
            </a:r>
            <a:r>
              <a:rPr lang="en-US" sz="2000" dirty="0"/>
              <a:t>, indicated by the presence of two bands, suggests that the actual editing accuracy may be higher.)</a:t>
            </a:r>
          </a:p>
          <a:p>
            <a:pPr marL="0" indent="0">
              <a:buNone/>
            </a:pPr>
            <a:endParaRPr lang="en-US" sz="2000" dirty="0"/>
          </a:p>
          <a:p>
            <a:pPr marL="0" indent="0">
              <a:buNone/>
            </a:pPr>
            <a:r>
              <a:rPr lang="en-US" sz="2000" b="1" dirty="0"/>
              <a:t>Type IV pilus mutants generated using SnODIFY show impaired biofilm formation</a:t>
            </a:r>
          </a:p>
          <a:p>
            <a:pPr marL="0" indent="0">
              <a:buNone/>
            </a:pPr>
            <a:r>
              <a:rPr lang="en-US" sz="2000" dirty="0"/>
              <a:t>Biofilm formation is a commonly used phenotype for validating new genome engineering tools. Using SnODIFY to knock out type IV pilus genes (</a:t>
            </a:r>
            <a:r>
              <a:rPr lang="en-US" sz="2000" dirty="0" err="1"/>
              <a:t>pilF</a:t>
            </a:r>
            <a:r>
              <a:rPr lang="en-US" sz="2000" dirty="0"/>
              <a:t> and </a:t>
            </a:r>
            <a:r>
              <a:rPr lang="en-US" sz="2000" dirty="0" err="1"/>
              <a:t>pilG</a:t>
            </a:r>
            <a:r>
              <a:rPr lang="en-US" sz="2000" dirty="0"/>
              <a:t>), a significant and visually noticeable decrease in biofilm formation was observed compared to the wild-type strain.</a:t>
            </a:r>
          </a:p>
        </p:txBody>
      </p:sp>
      <p:cxnSp>
        <p:nvCxnSpPr>
          <p:cNvPr id="4" name="Straight Connector 3">
            <a:extLst>
              <a:ext uri="{FF2B5EF4-FFF2-40B4-BE49-F238E27FC236}">
                <a16:creationId xmlns:a16="http://schemas.microsoft.com/office/drawing/2014/main" id="{D0BD2E3B-B7D4-9B02-E9E2-A8B8DFF05F0F}"/>
              </a:ext>
            </a:extLst>
          </p:cNvPr>
          <p:cNvCxnSpPr>
            <a:cxnSpLocks/>
          </p:cNvCxnSpPr>
          <p:nvPr/>
        </p:nvCxnSpPr>
        <p:spPr>
          <a:xfrm>
            <a:off x="838200" y="2278699"/>
            <a:ext cx="10143063"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9012E98A-DEB4-817C-1C27-3B5D0F12774A}"/>
              </a:ext>
            </a:extLst>
          </p:cNvPr>
          <p:cNvCxnSpPr>
            <a:cxnSpLocks/>
          </p:cNvCxnSpPr>
          <p:nvPr/>
        </p:nvCxnSpPr>
        <p:spPr>
          <a:xfrm>
            <a:off x="838200" y="4615499"/>
            <a:ext cx="10143063"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16159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B734D-2C6F-B432-0DCE-9CA07FF5E2BE}"/>
              </a:ext>
            </a:extLst>
          </p:cNvPr>
          <p:cNvSpPr>
            <a:spLocks noGrp="1"/>
          </p:cNvSpPr>
          <p:nvPr>
            <p:ph type="title"/>
          </p:nvPr>
        </p:nvSpPr>
        <p:spPr>
          <a:xfrm>
            <a:off x="838200" y="18255"/>
            <a:ext cx="10515600" cy="1325563"/>
          </a:xfrm>
        </p:spPr>
        <p:txBody>
          <a:bodyPr/>
          <a:lstStyle/>
          <a:p>
            <a:r>
              <a:rPr lang="en-US" b="1" dirty="0"/>
              <a:t>Gene insertion using SnODIFY</a:t>
            </a:r>
          </a:p>
        </p:txBody>
      </p:sp>
      <p:sp>
        <p:nvSpPr>
          <p:cNvPr id="3" name="Content Placeholder 2">
            <a:extLst>
              <a:ext uri="{FF2B5EF4-FFF2-40B4-BE49-F238E27FC236}">
                <a16:creationId xmlns:a16="http://schemas.microsoft.com/office/drawing/2014/main" id="{8F8AF575-F473-EA35-FC5C-B3AA8EA41746}"/>
              </a:ext>
            </a:extLst>
          </p:cNvPr>
          <p:cNvSpPr>
            <a:spLocks noGrp="1"/>
          </p:cNvSpPr>
          <p:nvPr>
            <p:ph idx="1"/>
          </p:nvPr>
        </p:nvSpPr>
        <p:spPr>
          <a:xfrm>
            <a:off x="838200" y="3491706"/>
            <a:ext cx="10515600" cy="3135313"/>
          </a:xfrm>
        </p:spPr>
        <p:txBody>
          <a:bodyPr>
            <a:normAutofit/>
          </a:bodyPr>
          <a:lstStyle/>
          <a:p>
            <a:pPr marL="0" indent="0">
              <a:buNone/>
            </a:pPr>
            <a:r>
              <a:rPr lang="en-US" sz="1800" b="1" dirty="0"/>
              <a:t>Insertion of heterologous genes is possible using circular plasmid DNA.  </a:t>
            </a:r>
          </a:p>
          <a:p>
            <a:pPr marL="0" indent="0">
              <a:buNone/>
            </a:pPr>
            <a:r>
              <a:rPr lang="en-US" sz="1600" dirty="0"/>
              <a:t>Attempted to insert fluorescent protein genes into the S. </a:t>
            </a:r>
            <a:r>
              <a:rPr lang="en-US" sz="1600" dirty="0" err="1"/>
              <a:t>alvi</a:t>
            </a:r>
            <a:r>
              <a:rPr lang="en-US" sz="1600" dirty="0"/>
              <a:t> chromosome by electroporating non-replicating E. coli plasmids. By leveraging recombination using plasmid DNA, knockout cassettes were constructed in the form of part plasmids according to the Bee Microbiome Toolkit (BTK) assembly scheme (details on BTK).</a:t>
            </a:r>
          </a:p>
          <a:p>
            <a:pPr marL="0" indent="0">
              <a:buNone/>
            </a:pPr>
            <a:r>
              <a:rPr lang="en-US" sz="1600" dirty="0"/>
              <a:t>This strategy enables the re-use of homology flanks to easily integrate various payloads into the genome.</a:t>
            </a:r>
          </a:p>
          <a:p>
            <a:pPr marL="0" indent="0">
              <a:buNone/>
            </a:pPr>
            <a:r>
              <a:rPr lang="en-US" sz="1600" dirty="0"/>
              <a:t>An intergenic region of the wkB2 genome, located between the non-essential genes SALWKB2_RS11215 and SALWKB2_RS11220, was selected as the insertion site. Designed part plasmids containing a gene encoding one of two fluorescent proteins (GFP or E2-Crimson) along with an antibiotic resistance gene. Homology arm plasmids were also prepared separately. </a:t>
            </a:r>
          </a:p>
          <a:p>
            <a:pPr marL="0" indent="0">
              <a:buNone/>
            </a:pPr>
            <a:r>
              <a:rPr lang="en-US" sz="1600" dirty="0"/>
              <a:t>The parts were assembled into a single plasmid using Golden Gate cloning in E. coli, and the assembled plasmid was introduced into S. </a:t>
            </a:r>
            <a:r>
              <a:rPr lang="en-US" sz="1600" dirty="0" err="1"/>
              <a:t>alvi</a:t>
            </a:r>
            <a:r>
              <a:rPr lang="en-US" sz="1600" dirty="0"/>
              <a:t> via electroporation.</a:t>
            </a:r>
          </a:p>
        </p:txBody>
      </p:sp>
      <p:pic>
        <p:nvPicPr>
          <p:cNvPr id="3074" name="Picture 2" descr="Fig 4.">
            <a:extLst>
              <a:ext uri="{FF2B5EF4-FFF2-40B4-BE49-F238E27FC236}">
                <a16:creationId xmlns:a16="http://schemas.microsoft.com/office/drawing/2014/main" id="{4365E5F0-04F3-F066-976A-D65DCA9F5F9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4657" r="38796" b="31200"/>
          <a:stretch/>
        </p:blipFill>
        <p:spPr bwMode="auto">
          <a:xfrm>
            <a:off x="6299200" y="1108075"/>
            <a:ext cx="3968750" cy="189731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Fig 4.">
            <a:extLst>
              <a:ext uri="{FF2B5EF4-FFF2-40B4-BE49-F238E27FC236}">
                <a16:creationId xmlns:a16="http://schemas.microsoft.com/office/drawing/2014/main" id="{FC7D84B1-F583-4F2F-225B-49E384C6F2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9537" b="65100"/>
          <a:stretch/>
        </p:blipFill>
        <p:spPr bwMode="auto">
          <a:xfrm>
            <a:off x="838200" y="1108075"/>
            <a:ext cx="3835748" cy="189731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2FD6568B-5E1E-519C-0768-5C02151D8222}"/>
              </a:ext>
            </a:extLst>
          </p:cNvPr>
          <p:cNvCxnSpPr>
            <a:cxnSpLocks/>
          </p:cNvCxnSpPr>
          <p:nvPr/>
        </p:nvCxnSpPr>
        <p:spPr>
          <a:xfrm>
            <a:off x="895350" y="3815399"/>
            <a:ext cx="10458450" cy="0"/>
          </a:xfrm>
          <a:prstGeom prst="line">
            <a:avLst/>
          </a:prstGeom>
          <a:ln w="28575">
            <a:solidFill>
              <a:schemeClr val="accent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530172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38745-C9E8-7C7A-1817-52DA99EF6BAF}"/>
              </a:ext>
            </a:extLst>
          </p:cNvPr>
          <p:cNvSpPr>
            <a:spLocks noGrp="1"/>
          </p:cNvSpPr>
          <p:nvPr>
            <p:ph type="title"/>
          </p:nvPr>
        </p:nvSpPr>
        <p:spPr>
          <a:xfrm>
            <a:off x="838200" y="18255"/>
            <a:ext cx="10515600" cy="1325563"/>
          </a:xfrm>
        </p:spPr>
        <p:txBody>
          <a:bodyPr/>
          <a:lstStyle/>
          <a:p>
            <a:r>
              <a:rPr lang="en-US" b="1" dirty="0"/>
              <a:t>Results</a:t>
            </a:r>
          </a:p>
        </p:txBody>
      </p:sp>
      <p:pic>
        <p:nvPicPr>
          <p:cNvPr id="7172" name="Picture 4" descr="Fig 4.">
            <a:extLst>
              <a:ext uri="{FF2B5EF4-FFF2-40B4-BE49-F238E27FC236}">
                <a16:creationId xmlns:a16="http://schemas.microsoft.com/office/drawing/2014/main" id="{6B6F887A-441E-CF1B-E159-CD9E04C2D80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0527" b="63006"/>
          <a:stretch/>
        </p:blipFill>
        <p:spPr bwMode="auto">
          <a:xfrm>
            <a:off x="849256" y="1512093"/>
            <a:ext cx="2596347" cy="208518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Fig 4.">
            <a:extLst>
              <a:ext uri="{FF2B5EF4-FFF2-40B4-BE49-F238E27FC236}">
                <a16:creationId xmlns:a16="http://schemas.microsoft.com/office/drawing/2014/main" id="{DEAA1773-14AC-716F-7900-C069B40A58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0527" t="36848"/>
          <a:stretch/>
        </p:blipFill>
        <p:spPr bwMode="auto">
          <a:xfrm>
            <a:off x="7985583" y="1420533"/>
            <a:ext cx="2256695" cy="309394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B7F86F45-293A-802E-4A6C-004A28ECBDE9}"/>
              </a:ext>
            </a:extLst>
          </p:cNvPr>
          <p:cNvPicPr>
            <a:picLocks noChangeAspect="1"/>
          </p:cNvPicPr>
          <p:nvPr/>
        </p:nvPicPr>
        <p:blipFill>
          <a:blip r:embed="rId3"/>
          <a:srcRect l="1031" t="1893"/>
          <a:stretch/>
        </p:blipFill>
        <p:spPr>
          <a:xfrm>
            <a:off x="849256" y="3822700"/>
            <a:ext cx="5007412" cy="2491146"/>
          </a:xfrm>
          <a:prstGeom prst="rect">
            <a:avLst/>
          </a:prstGeom>
        </p:spPr>
      </p:pic>
      <p:sp>
        <p:nvSpPr>
          <p:cNvPr id="8" name="TextBox 7">
            <a:extLst>
              <a:ext uri="{FF2B5EF4-FFF2-40B4-BE49-F238E27FC236}">
                <a16:creationId xmlns:a16="http://schemas.microsoft.com/office/drawing/2014/main" id="{1A484222-471C-826C-87FC-DC961E7BA69A}"/>
              </a:ext>
            </a:extLst>
          </p:cNvPr>
          <p:cNvSpPr txBox="1"/>
          <p:nvPr/>
        </p:nvSpPr>
        <p:spPr>
          <a:xfrm>
            <a:off x="2800350" y="1767179"/>
            <a:ext cx="3295650" cy="1200329"/>
          </a:xfrm>
          <a:prstGeom prst="rect">
            <a:avLst/>
          </a:prstGeom>
          <a:noFill/>
        </p:spPr>
        <p:txBody>
          <a:bodyPr wrap="square">
            <a:spAutoFit/>
          </a:bodyPr>
          <a:lstStyle/>
          <a:p>
            <a:r>
              <a:rPr lang="en-US" sz="1200" b="0" i="0" dirty="0">
                <a:solidFill>
                  <a:srgbClr val="1B1B1B"/>
                </a:solidFill>
                <a:effectLst/>
              </a:rPr>
              <a:t>Image of wkB2, wkB2 + pBTK519 (positive control), and wkB2 + genomic </a:t>
            </a:r>
            <a:r>
              <a:rPr lang="en-US" sz="1200" b="0" i="1" dirty="0" err="1">
                <a:solidFill>
                  <a:srgbClr val="1B1B1B"/>
                </a:solidFill>
                <a:effectLst/>
              </a:rPr>
              <a:t>gfp</a:t>
            </a:r>
            <a:r>
              <a:rPr lang="en-US" sz="1200" b="0" i="0" dirty="0">
                <a:solidFill>
                  <a:srgbClr val="1B1B1B"/>
                </a:solidFill>
                <a:effectLst/>
              </a:rPr>
              <a:t> cells in front of a blue light transilluminator (470 nm), demonstrating successful insertion of </a:t>
            </a:r>
            <a:r>
              <a:rPr lang="en-US" sz="1200" b="0" i="1" dirty="0" err="1">
                <a:solidFill>
                  <a:srgbClr val="1B1B1B"/>
                </a:solidFill>
                <a:effectLst/>
              </a:rPr>
              <a:t>gfp</a:t>
            </a:r>
            <a:r>
              <a:rPr lang="en-US" sz="1200" b="0" i="0" dirty="0">
                <a:solidFill>
                  <a:srgbClr val="1B1B1B"/>
                </a:solidFill>
                <a:effectLst/>
              </a:rPr>
              <a:t> as evidenced by green fluorescence that is not observed in WT cells.</a:t>
            </a:r>
            <a:endParaRPr lang="en-US" sz="1200" dirty="0"/>
          </a:p>
        </p:txBody>
      </p:sp>
      <p:cxnSp>
        <p:nvCxnSpPr>
          <p:cNvPr id="9" name="Straight Connector 8">
            <a:extLst>
              <a:ext uri="{FF2B5EF4-FFF2-40B4-BE49-F238E27FC236}">
                <a16:creationId xmlns:a16="http://schemas.microsoft.com/office/drawing/2014/main" id="{CAD55157-F529-A631-1BEC-25EB62794870}"/>
              </a:ext>
            </a:extLst>
          </p:cNvPr>
          <p:cNvCxnSpPr>
            <a:cxnSpLocks/>
            <a:stCxn id="2" idx="2"/>
          </p:cNvCxnSpPr>
          <p:nvPr/>
        </p:nvCxnSpPr>
        <p:spPr>
          <a:xfrm>
            <a:off x="6096000" y="1343818"/>
            <a:ext cx="0" cy="5256868"/>
          </a:xfrm>
          <a:prstGeom prst="line">
            <a:avLst/>
          </a:prstGeom>
          <a:ln w="28575">
            <a:solidFill>
              <a:srgbClr val="E97132"/>
            </a:solidFill>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3E44C9FE-36FC-5E84-6F8F-A6F21E22A2B0}"/>
              </a:ext>
            </a:extLst>
          </p:cNvPr>
          <p:cNvSpPr txBox="1"/>
          <p:nvPr/>
        </p:nvSpPr>
        <p:spPr>
          <a:xfrm>
            <a:off x="6335333" y="4914017"/>
            <a:ext cx="5557197" cy="1200329"/>
          </a:xfrm>
          <a:prstGeom prst="rect">
            <a:avLst/>
          </a:prstGeom>
          <a:noFill/>
        </p:spPr>
        <p:txBody>
          <a:bodyPr wrap="square">
            <a:spAutoFit/>
          </a:bodyPr>
          <a:lstStyle/>
          <a:p>
            <a:r>
              <a:rPr lang="en-US" sz="1200" b="0" i="0" dirty="0">
                <a:solidFill>
                  <a:srgbClr val="1B1B1B"/>
                </a:solidFill>
                <a:effectLst/>
              </a:rPr>
              <a:t>Plot of quantification of </a:t>
            </a:r>
            <a:r>
              <a:rPr lang="en-US" sz="1200" b="0" i="1" dirty="0">
                <a:solidFill>
                  <a:srgbClr val="1B1B1B"/>
                </a:solidFill>
                <a:effectLst/>
              </a:rPr>
              <a:t>e2-crimson</a:t>
            </a:r>
            <a:r>
              <a:rPr lang="en-US" sz="1200" b="0" i="0" dirty="0">
                <a:solidFill>
                  <a:srgbClr val="1B1B1B"/>
                </a:solidFill>
                <a:effectLst/>
              </a:rPr>
              <a:t> fluorescence, demonstrating that wkB2 + genomic </a:t>
            </a:r>
            <a:r>
              <a:rPr lang="en-US" sz="1200" b="0" i="1" dirty="0">
                <a:solidFill>
                  <a:srgbClr val="1B1B1B"/>
                </a:solidFill>
                <a:effectLst/>
              </a:rPr>
              <a:t>e2crimson</a:t>
            </a:r>
            <a:r>
              <a:rPr lang="en-US" sz="1200" b="0" i="0" dirty="0">
                <a:solidFill>
                  <a:srgbClr val="1B1B1B"/>
                </a:solidFill>
                <a:effectLst/>
              </a:rPr>
              <a:t> cell pellets resuspended in PBS display significantly increased red fluorescence compared to wkB2, and only slightly less fluorescence than wkB2 + pSL1, which contains a multicopy plasmid expressing </a:t>
            </a:r>
            <a:r>
              <a:rPr lang="en-US" sz="1200" b="0" i="1" dirty="0">
                <a:solidFill>
                  <a:srgbClr val="1B1B1B"/>
                </a:solidFill>
                <a:effectLst/>
              </a:rPr>
              <a:t>e2-crimson</a:t>
            </a:r>
            <a:r>
              <a:rPr lang="en-US" sz="1200" b="0" i="0" dirty="0">
                <a:solidFill>
                  <a:srgbClr val="1B1B1B"/>
                </a:solidFill>
                <a:effectLst/>
              </a:rPr>
              <a:t>. Log</a:t>
            </a:r>
            <a:r>
              <a:rPr lang="en-US" sz="1200" b="0" i="0" baseline="-25000" dirty="0">
                <a:solidFill>
                  <a:srgbClr val="1B1B1B"/>
                </a:solidFill>
                <a:effectLst/>
              </a:rPr>
              <a:t>10</a:t>
            </a:r>
            <a:r>
              <a:rPr lang="en-US" sz="1200" b="0" i="0" dirty="0">
                <a:solidFill>
                  <a:srgbClr val="1B1B1B"/>
                </a:solidFill>
                <a:effectLst/>
              </a:rPr>
              <a:t> of OD</a:t>
            </a:r>
            <a:r>
              <a:rPr lang="en-US" sz="1200" b="0" i="0" baseline="-25000" dirty="0">
                <a:solidFill>
                  <a:srgbClr val="1B1B1B"/>
                </a:solidFill>
                <a:effectLst/>
              </a:rPr>
              <a:t>611 ex, 646 </a:t>
            </a:r>
            <a:r>
              <a:rPr lang="en-US" sz="1200" b="0" i="0" baseline="-25000" dirty="0" err="1">
                <a:solidFill>
                  <a:srgbClr val="1B1B1B"/>
                </a:solidFill>
                <a:effectLst/>
              </a:rPr>
              <a:t>em</a:t>
            </a:r>
            <a:r>
              <a:rPr lang="en-US" sz="1200" b="0" i="0" dirty="0">
                <a:solidFill>
                  <a:srgbClr val="1B1B1B"/>
                </a:solidFill>
                <a:effectLst/>
              </a:rPr>
              <a:t>/OD</a:t>
            </a:r>
            <a:r>
              <a:rPr lang="en-US" sz="1200" b="0" i="0" baseline="-25000" dirty="0">
                <a:solidFill>
                  <a:srgbClr val="1B1B1B"/>
                </a:solidFill>
                <a:effectLst/>
              </a:rPr>
              <a:t>600</a:t>
            </a:r>
            <a:r>
              <a:rPr lang="en-US" sz="1200" b="0" i="0" dirty="0">
                <a:solidFill>
                  <a:srgbClr val="1B1B1B"/>
                </a:solidFill>
                <a:effectLst/>
              </a:rPr>
              <a:t> is shown for cell cultures that were pelleted, resuspended in PBS, and read in a 96 well plate. </a:t>
            </a:r>
            <a:endParaRPr lang="en-US" sz="1200" dirty="0"/>
          </a:p>
        </p:txBody>
      </p:sp>
    </p:spTree>
    <p:extLst>
      <p:ext uri="{BB962C8B-B14F-4D97-AF65-F5344CB8AC3E}">
        <p14:creationId xmlns:p14="http://schemas.microsoft.com/office/powerpoint/2010/main" val="325739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F2CC1-2261-45A3-81B3-040788AF4B9D}"/>
              </a:ext>
            </a:extLst>
          </p:cNvPr>
          <p:cNvSpPr>
            <a:spLocks noGrp="1"/>
          </p:cNvSpPr>
          <p:nvPr>
            <p:ph type="title"/>
          </p:nvPr>
        </p:nvSpPr>
        <p:spPr>
          <a:xfrm>
            <a:off x="838200" y="236398"/>
            <a:ext cx="10515600" cy="1325563"/>
          </a:xfrm>
        </p:spPr>
        <p:txBody>
          <a:bodyPr/>
          <a:lstStyle/>
          <a:p>
            <a:r>
              <a:rPr lang="en-US" b="1" dirty="0"/>
              <a:t>Why use plasmids when dsDNA could be used?</a:t>
            </a:r>
          </a:p>
        </p:txBody>
      </p:sp>
      <p:sp>
        <p:nvSpPr>
          <p:cNvPr id="3" name="Content Placeholder 2">
            <a:extLst>
              <a:ext uri="{FF2B5EF4-FFF2-40B4-BE49-F238E27FC236}">
                <a16:creationId xmlns:a16="http://schemas.microsoft.com/office/drawing/2014/main" id="{CB5C2A23-694F-3C00-F0E8-E7096D96F884}"/>
              </a:ext>
            </a:extLst>
          </p:cNvPr>
          <p:cNvSpPr>
            <a:spLocks noGrp="1"/>
          </p:cNvSpPr>
          <p:nvPr>
            <p:ph idx="1"/>
          </p:nvPr>
        </p:nvSpPr>
        <p:spPr>
          <a:xfrm>
            <a:off x="838200" y="1668601"/>
            <a:ext cx="4838700" cy="4351338"/>
          </a:xfrm>
        </p:spPr>
        <p:txBody>
          <a:bodyPr>
            <a:normAutofit/>
          </a:bodyPr>
          <a:lstStyle/>
          <a:p>
            <a:pPr marL="0" indent="0">
              <a:buNone/>
            </a:pPr>
            <a:r>
              <a:rPr lang="en-US" sz="1800" b="1" dirty="0"/>
              <a:t>[Efficiency and stability aspects]</a:t>
            </a:r>
          </a:p>
          <a:p>
            <a:endParaRPr lang="en-US" sz="2400" b="1" dirty="0"/>
          </a:p>
        </p:txBody>
      </p:sp>
      <p:cxnSp>
        <p:nvCxnSpPr>
          <p:cNvPr id="4" name="Straight Connector 3">
            <a:extLst>
              <a:ext uri="{FF2B5EF4-FFF2-40B4-BE49-F238E27FC236}">
                <a16:creationId xmlns:a16="http://schemas.microsoft.com/office/drawing/2014/main" id="{0372760E-5782-F546-2D57-9836A89DF67E}"/>
              </a:ext>
            </a:extLst>
          </p:cNvPr>
          <p:cNvCxnSpPr>
            <a:cxnSpLocks/>
          </p:cNvCxnSpPr>
          <p:nvPr/>
        </p:nvCxnSpPr>
        <p:spPr>
          <a:xfrm>
            <a:off x="6096000" y="1441450"/>
            <a:ext cx="0" cy="5159236"/>
          </a:xfrm>
          <a:prstGeom prst="line">
            <a:avLst/>
          </a:prstGeom>
          <a:ln w="28575">
            <a:solidFill>
              <a:srgbClr val="E97132"/>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66287CC0-55B5-F84F-2F34-1C9C884C2357}"/>
              </a:ext>
            </a:extLst>
          </p:cNvPr>
          <p:cNvSpPr txBox="1"/>
          <p:nvPr/>
        </p:nvSpPr>
        <p:spPr>
          <a:xfrm>
            <a:off x="6407151" y="1668601"/>
            <a:ext cx="5099050" cy="3877985"/>
          </a:xfrm>
          <a:prstGeom prst="rect">
            <a:avLst/>
          </a:prstGeom>
          <a:noFill/>
        </p:spPr>
        <p:txBody>
          <a:bodyPr wrap="square">
            <a:spAutoFit/>
          </a:bodyPr>
          <a:lstStyle/>
          <a:p>
            <a:r>
              <a:rPr lang="en-US" b="1" dirty="0"/>
              <a:t>[Convenience and modularity aspects]</a:t>
            </a:r>
            <a:br>
              <a:rPr lang="en-US" b="1" dirty="0"/>
            </a:br>
            <a:endParaRPr lang="en-US" b="1" dirty="0"/>
          </a:p>
          <a:p>
            <a:r>
              <a:rPr lang="en-US" sz="1400" dirty="0"/>
              <a:t>Using plasmids offers:</a:t>
            </a:r>
          </a:p>
          <a:p>
            <a:pPr marL="342900" indent="-342900">
              <a:buAutoNum type="arabicPeriod"/>
            </a:pPr>
            <a:r>
              <a:rPr lang="en-US" sz="1400" dirty="0"/>
              <a:t>Modular assembly, similar to the BTK (Bee Microbiome Toolkit)</a:t>
            </a:r>
            <a:br>
              <a:rPr lang="en-US" sz="1400" dirty="0"/>
            </a:br>
            <a:endParaRPr lang="en-US" sz="1400" dirty="0"/>
          </a:p>
          <a:p>
            <a:pPr marL="857250" lvl="1" indent="-400050">
              <a:buFont typeface="+mj-lt"/>
              <a:buAutoNum type="romanLcPeriod"/>
            </a:pPr>
            <a:r>
              <a:rPr lang="en-US" sz="1400" dirty="0"/>
              <a:t>Fluorescent genes, antibiotic markers, and homology arms can be easily swapped and reassembled like building blocks.</a:t>
            </a:r>
          </a:p>
          <a:p>
            <a:pPr marL="857250" lvl="1" indent="-400050">
              <a:buFont typeface="+mj-lt"/>
              <a:buAutoNum type="romanLcPeriod"/>
            </a:pPr>
            <a:r>
              <a:rPr lang="en-US" sz="1400" dirty="0"/>
              <a:t>Complex constructs can be rapidly assembled using Golden Gate cloning.</a:t>
            </a:r>
            <a:br>
              <a:rPr lang="en-US" sz="1400" dirty="0"/>
            </a:br>
            <a:endParaRPr lang="en-US" sz="1400" dirty="0"/>
          </a:p>
          <a:p>
            <a:pPr marL="342900" indent="-342900">
              <a:buAutoNum type="arabicPeriod"/>
            </a:pPr>
            <a:r>
              <a:rPr lang="en-US" sz="1400" dirty="0"/>
              <a:t>Easier setup for repeated or varied experiments</a:t>
            </a:r>
          </a:p>
          <a:p>
            <a:pPr marL="857250" lvl="1" indent="-400050">
              <a:buFont typeface="+mj-lt"/>
              <a:buAutoNum type="romanLcPeriod"/>
            </a:pPr>
            <a:r>
              <a:rPr lang="en-US" sz="1400" dirty="0"/>
              <a:t>No need to synthesize new dsDNA by PCR every time.</a:t>
            </a:r>
          </a:p>
          <a:p>
            <a:pPr marL="857250" lvl="1" indent="-400050">
              <a:buFont typeface="+mj-lt"/>
              <a:buAutoNum type="romanLcPeriod"/>
            </a:pPr>
            <a:r>
              <a:rPr lang="en-US" sz="1400" dirty="0"/>
              <a:t>Simply amplify the plasmid in E. coli and purify it for use.</a:t>
            </a:r>
          </a:p>
        </p:txBody>
      </p:sp>
      <p:graphicFrame>
        <p:nvGraphicFramePr>
          <p:cNvPr id="9" name="Table 8">
            <a:extLst>
              <a:ext uri="{FF2B5EF4-FFF2-40B4-BE49-F238E27FC236}">
                <a16:creationId xmlns:a16="http://schemas.microsoft.com/office/drawing/2014/main" id="{58069F51-38CD-A7FD-922D-B3944EF03239}"/>
              </a:ext>
            </a:extLst>
          </p:cNvPr>
          <p:cNvGraphicFramePr>
            <a:graphicFrameLocks noGrp="1"/>
          </p:cNvGraphicFramePr>
          <p:nvPr>
            <p:extLst>
              <p:ext uri="{D42A27DB-BD31-4B8C-83A1-F6EECF244321}">
                <p14:modId xmlns:p14="http://schemas.microsoft.com/office/powerpoint/2010/main" val="3721379402"/>
              </p:ext>
            </p:extLst>
          </p:nvPr>
        </p:nvGraphicFramePr>
        <p:xfrm>
          <a:off x="431801" y="2668250"/>
          <a:ext cx="5353049" cy="2352040"/>
        </p:xfrm>
        <a:graphic>
          <a:graphicData uri="http://schemas.openxmlformats.org/drawingml/2006/table">
            <a:tbl>
              <a:tblPr firstRow="1" bandRow="1">
                <a:tableStyleId>{5C22544A-7EE6-4342-B048-85BDC9FD1C3A}</a:tableStyleId>
              </a:tblPr>
              <a:tblGrid>
                <a:gridCol w="1551207">
                  <a:extLst>
                    <a:ext uri="{9D8B030D-6E8A-4147-A177-3AD203B41FA5}">
                      <a16:colId xmlns:a16="http://schemas.microsoft.com/office/drawing/2014/main" val="4288290183"/>
                    </a:ext>
                  </a:extLst>
                </a:gridCol>
                <a:gridCol w="1900921">
                  <a:extLst>
                    <a:ext uri="{9D8B030D-6E8A-4147-A177-3AD203B41FA5}">
                      <a16:colId xmlns:a16="http://schemas.microsoft.com/office/drawing/2014/main" val="483677287"/>
                    </a:ext>
                  </a:extLst>
                </a:gridCol>
                <a:gridCol w="1900921">
                  <a:extLst>
                    <a:ext uri="{9D8B030D-6E8A-4147-A177-3AD203B41FA5}">
                      <a16:colId xmlns:a16="http://schemas.microsoft.com/office/drawing/2014/main" val="2247770420"/>
                    </a:ext>
                  </a:extLst>
                </a:gridCol>
              </a:tblGrid>
              <a:tr h="370840">
                <a:tc>
                  <a:txBody>
                    <a:bodyPr/>
                    <a:lstStyle/>
                    <a:p>
                      <a:endParaRPr lang="en-US" sz="1400" dirty="0">
                        <a:solidFill>
                          <a:schemeClr val="bg1"/>
                        </a:solidFill>
                      </a:endParaRP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E97132"/>
                    </a:solidFill>
                  </a:tcPr>
                </a:tc>
                <a:tc>
                  <a:txBody>
                    <a:bodyPr/>
                    <a:lstStyle/>
                    <a:p>
                      <a:r>
                        <a:rPr lang="en-US" sz="1400" dirty="0">
                          <a:solidFill>
                            <a:schemeClr val="bg1"/>
                          </a:solidFill>
                        </a:rPr>
                        <a:t>Linear dsDNA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E97132"/>
                    </a:solidFill>
                  </a:tcPr>
                </a:tc>
                <a:tc>
                  <a:txBody>
                    <a:bodyPr/>
                    <a:lstStyle/>
                    <a:p>
                      <a:r>
                        <a:rPr lang="en-US" sz="1400" dirty="0">
                          <a:solidFill>
                            <a:schemeClr val="bg1"/>
                          </a:solidFill>
                        </a:rPr>
                        <a:t>Plasmid DNA</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rgbClr val="E97132"/>
                    </a:solidFill>
                  </a:tcPr>
                </a:tc>
                <a:extLst>
                  <a:ext uri="{0D108BD9-81ED-4DB2-BD59-A6C34878D82A}">
                    <a16:rowId xmlns:a16="http://schemas.microsoft.com/office/drawing/2014/main" val="337639730"/>
                  </a:ext>
                </a:extLst>
              </a:tr>
              <a:tr h="370840">
                <a:tc>
                  <a:txBody>
                    <a:bodyPr/>
                    <a:lstStyle/>
                    <a:p>
                      <a:r>
                        <a:rPr lang="en-US" sz="1400" b="1" dirty="0"/>
                        <a:t>DNA Stability</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altLang="ko-KR" sz="1400" dirty="0"/>
                        <a:t>Easily degraded (nuclease sensitive)</a:t>
                      </a:r>
                      <a:endParaRPr lang="en-US" sz="1400"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altLang="ko-KR" sz="1400" dirty="0"/>
                        <a:t>Stable (no free ends)</a:t>
                      </a:r>
                      <a:endParaRPr lang="en-US" sz="1400"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2944998211"/>
                  </a:ext>
                </a:extLst>
              </a:tr>
              <a:tr h="370840">
                <a:tc>
                  <a:txBody>
                    <a:bodyPr/>
                    <a:lstStyle/>
                    <a:p>
                      <a:r>
                        <a:rPr lang="en-US" altLang="ko-KR" sz="1400" b="1" dirty="0"/>
                        <a:t>Recombination Efficiency</a:t>
                      </a:r>
                      <a:endParaRPr lang="en-US" sz="1400" b="1"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altLang="ko-KR" sz="1400" dirty="0"/>
                        <a:t>Low	</a:t>
                      </a:r>
                      <a:endParaRPr lang="en-US" sz="1400"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altLang="ko-KR" sz="1400" dirty="0"/>
                        <a:t>Comparable or slightly higher</a:t>
                      </a:r>
                      <a:endParaRPr lang="en-US" sz="1400"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422637883"/>
                  </a:ext>
                </a:extLst>
              </a:tr>
              <a:tr h="370840">
                <a:tc>
                  <a:txBody>
                    <a:bodyPr/>
                    <a:lstStyle/>
                    <a:p>
                      <a:r>
                        <a:rPr lang="en-US" altLang="ko-KR" sz="1400" b="1" dirty="0"/>
                        <a:t>Experimental Reproducibility</a:t>
                      </a:r>
                      <a:endParaRPr lang="en-US" sz="1400" b="1"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altLang="ko-KR" sz="1400" dirty="0"/>
                        <a:t>Unstable (efficiency can vary between batches)	</a:t>
                      </a:r>
                      <a:endParaRPr lang="en-US" sz="1400" dirty="0"/>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tc>
                  <a:txBody>
                    <a:bodyPr/>
                    <a:lstStyle/>
                    <a:p>
                      <a:r>
                        <a:rPr lang="en-US" sz="1400" dirty="0"/>
                        <a:t>Stable cloning structure, advantageous for repeated experiments</a:t>
                      </a:r>
                    </a:p>
                  </a:txBody>
                  <a:tcPr>
                    <a:lnL w="6350" cap="flat" cmpd="sng" algn="ctr">
                      <a:solidFill>
                        <a:schemeClr val="bg2">
                          <a:lumMod val="50000"/>
                        </a:schemeClr>
                      </a:solidFill>
                      <a:prstDash val="solid"/>
                      <a:round/>
                      <a:headEnd type="none" w="med" len="med"/>
                      <a:tailEnd type="none" w="med" len="med"/>
                    </a:lnL>
                    <a:lnR w="6350" cap="flat" cmpd="sng" algn="ctr">
                      <a:solidFill>
                        <a:schemeClr val="bg2">
                          <a:lumMod val="50000"/>
                        </a:schemeClr>
                      </a:solidFill>
                      <a:prstDash val="solid"/>
                      <a:round/>
                      <a:headEnd type="none" w="med" len="med"/>
                      <a:tailEnd type="none" w="med" len="med"/>
                    </a:lnR>
                    <a:lnT w="6350" cap="flat" cmpd="sng" algn="ctr">
                      <a:solidFill>
                        <a:schemeClr val="bg2">
                          <a:lumMod val="50000"/>
                        </a:schemeClr>
                      </a:solidFill>
                      <a:prstDash val="solid"/>
                      <a:round/>
                      <a:headEnd type="none" w="med" len="med"/>
                      <a:tailEnd type="none" w="med" len="med"/>
                    </a:lnT>
                    <a:lnB w="6350" cap="flat" cmpd="sng" algn="ctr">
                      <a:solidFill>
                        <a:schemeClr val="bg2">
                          <a:lumMod val="50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479582504"/>
                  </a:ext>
                </a:extLst>
              </a:tr>
            </a:tbl>
          </a:graphicData>
        </a:graphic>
      </p:graphicFrame>
    </p:spTree>
    <p:extLst>
      <p:ext uri="{BB962C8B-B14F-4D97-AF65-F5344CB8AC3E}">
        <p14:creationId xmlns:p14="http://schemas.microsoft.com/office/powerpoint/2010/main" val="21348441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3940</TotalTime>
  <Words>4126</Words>
  <Application>Microsoft Office PowerPoint</Application>
  <PresentationFormat>Widescreen</PresentationFormat>
  <Paragraphs>907</Paragraphs>
  <Slides>47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Aptos</vt:lpstr>
      <vt:lpstr>Aptos Display</vt:lpstr>
      <vt:lpstr>Arial</vt:lpstr>
      <vt:lpstr>Helvetica</vt:lpstr>
      <vt:lpstr>Office Theme</vt:lpstr>
      <vt:lpstr>iGEM Bee Gut Microbiome Report</vt:lpstr>
      <vt:lpstr>How do we insert genes into S.alvi?</vt:lpstr>
      <vt:lpstr>Limitation until now</vt:lpstr>
      <vt:lpstr>New method</vt:lpstr>
      <vt:lpstr>Gene that can be deleted(1)</vt:lpstr>
      <vt:lpstr>How reliable is SnODIFY?</vt:lpstr>
      <vt:lpstr>Gene insertion using SnODIFY</vt:lpstr>
      <vt:lpstr>Results</vt:lpstr>
      <vt:lpstr>Why use plasmids when dsDNA could be used?</vt:lpstr>
      <vt:lpstr>Vectors for S.alvi</vt:lpstr>
      <vt:lpstr>Limitation until now</vt:lpstr>
      <vt:lpstr>BTK</vt:lpstr>
      <vt:lpstr>Design of the Bee Microbiome Toolkit (BTK)</vt:lpstr>
      <vt:lpstr>Golden Gate cloning?</vt:lpstr>
      <vt:lpstr>How this works</vt:lpstr>
      <vt:lpstr>Stage 2 plasmid</vt:lpstr>
      <vt:lpstr>Components of the BTK</vt:lpstr>
      <vt:lpstr>Summary of BTK parts, assembled BTK plasmids, and their validation results (t1-t3)</vt:lpstr>
      <vt:lpstr>Summary of BTK parts, assembled BTK plasmids, and their validation results (t4-t8)</vt:lpstr>
      <vt:lpstr>Vector Building</vt:lpstr>
      <vt:lpstr>Component Summary by Type</vt:lpstr>
      <vt:lpstr>Important rule to follow</vt:lpstr>
      <vt:lpstr>Graphic</vt:lpstr>
      <vt:lpstr>Result</vt:lpstr>
      <vt:lpstr>Vector Building - Entry Vector 1</vt:lpstr>
      <vt:lpstr>Homology Arm 1</vt:lpstr>
      <vt:lpstr>Vector Building - Entry Vector 2</vt:lpstr>
      <vt:lpstr>Promoter+RBS</vt:lpstr>
      <vt:lpstr>Vector Building - Entry Vector 3</vt:lpstr>
      <vt:lpstr>Entry vector backbone</vt:lpstr>
      <vt:lpstr>Gene of interest - opd</vt:lpstr>
      <vt:lpstr>opd gene choosing</vt:lpstr>
      <vt:lpstr>Sequence(FASTA)</vt:lpstr>
      <vt:lpstr>How to insert dsDNA into plasmid backbone</vt:lpstr>
      <vt:lpstr>What dsDNA should look like:</vt:lpstr>
      <vt:lpstr>Check the spacer length: 104bp</vt:lpstr>
      <vt:lpstr>Spacer sequence should be…</vt:lpstr>
      <vt:lpstr>Vector Building - Entry Vector 4</vt:lpstr>
      <vt:lpstr>Entry vector backbone</vt:lpstr>
      <vt:lpstr>Sequence of interest - BBa_B0015</vt:lpstr>
      <vt:lpstr>Sequence(FASTA)</vt:lpstr>
      <vt:lpstr>Vector Building - Entry Vector 5</vt:lpstr>
      <vt:lpstr>Homology Arm 2</vt:lpstr>
      <vt:lpstr>Vector Building - Backbone</vt:lpstr>
      <vt:lpstr>Backbone</vt:lpstr>
      <vt:lpstr>Prototype</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Sunah Lee</dc:creator>
  <cp:lastModifiedBy>Sunah Lee</cp:lastModifiedBy>
  <cp:revision>3</cp:revision>
  <dcterms:created xsi:type="dcterms:W3CDTF">2025-04-25T21:00:23Z</dcterms:created>
  <dcterms:modified xsi:type="dcterms:W3CDTF">2025-04-28T18:37:57Z</dcterms:modified>
</cp:coreProperties>
</file>

<file path=docProps/thumbnail.jpeg>
</file>